
<file path=[Content_Types].xml><?xml version="1.0" encoding="utf-8"?>
<Types xmlns="http://schemas.openxmlformats.org/package/2006/content-types">
  <Default Extension="png" ContentType="image/png"/>
  <Default Extension="jpeg" ContentType="image/jpeg"/>
  <Default Extension="webp" ContentType="image/webp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6" r:id="rId18"/>
    <p:sldId id="277" r:id="rId19"/>
    <p:sldId id="278" r:id="rId20"/>
    <p:sldId id="279" r:id="rId21"/>
    <p:sldId id="280" r:id="rId22"/>
    <p:sldId id="27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A147"/>
    <a:srgbClr val="B54C2D"/>
    <a:srgbClr val="B66952"/>
    <a:srgbClr val="B56D45"/>
    <a:srgbClr val="DF9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6" d="100"/>
          <a:sy n="56" d="100"/>
        </p:scale>
        <p:origin x="696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4/20/2023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525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4/20/2023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665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4/20/2023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205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4/20/2023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0594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4/20/2023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836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4/20/2023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406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4/20/2023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3026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4/20/2023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158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4/20/2023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527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4/20/2023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865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4/20/2023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486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4/20/2023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175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4/20/2023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887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4/20/2023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888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4/20/2023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916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4/20/2023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479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4/20/2023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378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4/20/2023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8027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5" r:id="rId2"/>
    <p:sldLayoutId id="2147483716" r:id="rId3"/>
    <p:sldLayoutId id="2147483714" r:id="rId4"/>
    <p:sldLayoutId id="2147483710" r:id="rId5"/>
    <p:sldLayoutId id="2147483694" r:id="rId6"/>
    <p:sldLayoutId id="2147483695" r:id="rId7"/>
    <p:sldLayoutId id="2147483696" r:id="rId8"/>
    <p:sldLayoutId id="2147483697" r:id="rId9"/>
    <p:sldLayoutId id="2147483699" r:id="rId10"/>
    <p:sldLayoutId id="2147483693" r:id="rId11"/>
    <p:sldLayoutId id="2147483700" r:id="rId12"/>
    <p:sldLayoutId id="2147483701" r:id="rId13"/>
    <p:sldLayoutId id="2147483703" r:id="rId14"/>
    <p:sldLayoutId id="2147483704" r:id="rId15"/>
    <p:sldLayoutId id="2147483702" r:id="rId16"/>
    <p:sldLayoutId id="2147483698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ebp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up, coffee, food, beverage&#10;&#10;Description automatically generated">
            <a:extLst>
              <a:ext uri="{FF2B5EF4-FFF2-40B4-BE49-F238E27FC236}">
                <a16:creationId xmlns:a16="http://schemas.microsoft.com/office/drawing/2014/main" id="{91BC5572-FC33-4C1C-8DEE-C2CF75A756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0693" y="1087120"/>
            <a:ext cx="9440034" cy="2648381"/>
          </a:xfrm>
        </p:spPr>
        <p:txBody>
          <a:bodyPr>
            <a:normAutofit/>
          </a:bodyPr>
          <a:lstStyle/>
          <a:p>
            <a:r>
              <a:rPr lang="en-US" sz="7200" dirty="0" err="1"/>
              <a:t>Proiect</a:t>
            </a:r>
            <a:br>
              <a:rPr lang="en-US" sz="7200" dirty="0"/>
            </a:br>
            <a:r>
              <a:rPr lang="en-US" sz="7200" dirty="0" err="1"/>
              <a:t>Transmisii</a:t>
            </a:r>
            <a:r>
              <a:rPr lang="en-US" sz="7200" dirty="0"/>
              <a:t> </a:t>
            </a:r>
            <a:r>
              <a:rPr lang="en-US" sz="7200" dirty="0" err="1"/>
              <a:t>prin</a:t>
            </a:r>
            <a:r>
              <a:rPr lang="en-US" sz="7200" dirty="0"/>
              <a:t> </a:t>
            </a:r>
            <a:r>
              <a:rPr lang="en-US" sz="7200" dirty="0" err="1"/>
              <a:t>curele</a:t>
            </a:r>
            <a:endParaRPr lang="en-US" sz="7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0693" y="3910649"/>
            <a:ext cx="9440034" cy="1397951"/>
          </a:xfrm>
        </p:spPr>
        <p:txBody>
          <a:bodyPr>
            <a:normAutofit/>
          </a:bodyPr>
          <a:lstStyle/>
          <a:p>
            <a:r>
              <a:rPr lang="en-US" sz="2800" dirty="0"/>
              <a:t>Muraru Andrei</a:t>
            </a:r>
          </a:p>
        </p:txBody>
      </p:sp>
    </p:spTree>
    <p:extLst>
      <p:ext uri="{BB962C8B-B14F-4D97-AF65-F5344CB8AC3E}">
        <p14:creationId xmlns:p14="http://schemas.microsoft.com/office/powerpoint/2010/main" val="633738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EFE55-C327-F8CD-F93C-99D0B9ADD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err="1"/>
              <a:t>Domenii</a:t>
            </a:r>
            <a:r>
              <a:rPr lang="en-US" sz="7200" dirty="0"/>
              <a:t> de </a:t>
            </a:r>
            <a:r>
              <a:rPr lang="en-US" sz="7200" dirty="0" err="1"/>
              <a:t>utilizare</a:t>
            </a:r>
            <a:endParaRPr lang="en-US" sz="7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93B3F5-44B6-C823-E98E-B36D4874B1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200" dirty="0" err="1"/>
              <a:t>Curele</a:t>
            </a:r>
            <a:r>
              <a:rPr lang="en-US" sz="1200" dirty="0"/>
              <a:t> </a:t>
            </a:r>
            <a:r>
              <a:rPr lang="en-US" sz="1200" dirty="0" err="1"/>
              <a:t>trapezoidale</a:t>
            </a:r>
            <a:r>
              <a:rPr lang="en-US" sz="1200" dirty="0"/>
              <a:t> </a:t>
            </a:r>
            <a:r>
              <a:rPr lang="en-US" sz="1200" dirty="0" err="1"/>
              <a:t>clasice</a:t>
            </a:r>
            <a:r>
              <a:rPr lang="en-US" sz="1200" dirty="0"/>
              <a:t> </a:t>
            </a:r>
          </a:p>
          <a:p>
            <a:r>
              <a:rPr lang="en-US" sz="1200" dirty="0"/>
              <a:t>• </a:t>
            </a:r>
            <a:r>
              <a:rPr lang="en-US" sz="1200" dirty="0" err="1"/>
              <a:t>Domenii</a:t>
            </a:r>
            <a:r>
              <a:rPr lang="en-US" sz="1200" dirty="0"/>
              <a:t> de </a:t>
            </a:r>
            <a:r>
              <a:rPr lang="en-US" sz="1200" dirty="0" err="1"/>
              <a:t>utilizare</a:t>
            </a:r>
            <a:r>
              <a:rPr lang="en-US" sz="1200" dirty="0"/>
              <a:t>: </a:t>
            </a:r>
            <a:r>
              <a:rPr lang="en-US" sz="1200" dirty="0" err="1"/>
              <a:t>industria</a:t>
            </a:r>
            <a:r>
              <a:rPr lang="en-US" sz="1200" dirty="0"/>
              <a:t> </a:t>
            </a:r>
            <a:r>
              <a:rPr lang="en-US" sz="1200" dirty="0" err="1"/>
              <a:t>constructoare</a:t>
            </a:r>
            <a:r>
              <a:rPr lang="en-US" sz="1200" dirty="0"/>
              <a:t> de </a:t>
            </a:r>
            <a:r>
              <a:rPr lang="en-US" sz="1200" dirty="0" err="1"/>
              <a:t>masini</a:t>
            </a:r>
            <a:r>
              <a:rPr lang="en-US" sz="1200" dirty="0"/>
              <a:t>, </a:t>
            </a:r>
            <a:r>
              <a:rPr lang="en-US" sz="1200" dirty="0" err="1"/>
              <a:t>constructii</a:t>
            </a:r>
            <a:r>
              <a:rPr lang="en-US" sz="1200" dirty="0"/>
              <a:t>, </a:t>
            </a:r>
            <a:r>
              <a:rPr lang="en-US" sz="1200" dirty="0" err="1"/>
              <a:t>masiniunelte</a:t>
            </a:r>
            <a:r>
              <a:rPr lang="en-US" sz="1200" dirty="0"/>
              <a:t>, </a:t>
            </a:r>
            <a:r>
              <a:rPr lang="en-US" sz="1200" dirty="0" err="1"/>
              <a:t>masiniagricole</a:t>
            </a:r>
            <a:r>
              <a:rPr lang="en-US" sz="1200" dirty="0"/>
              <a:t>, </a:t>
            </a:r>
            <a:r>
              <a:rPr lang="en-US" sz="1200" dirty="0" err="1"/>
              <a:t>masini</a:t>
            </a:r>
            <a:r>
              <a:rPr lang="en-US" sz="1200" dirty="0"/>
              <a:t> de </a:t>
            </a:r>
            <a:r>
              <a:rPr lang="en-US" sz="1200" dirty="0" err="1"/>
              <a:t>uz</a:t>
            </a:r>
            <a:r>
              <a:rPr lang="en-US" sz="1200" dirty="0"/>
              <a:t> </a:t>
            </a:r>
            <a:r>
              <a:rPr lang="en-US" sz="1200" dirty="0" err="1"/>
              <a:t>casnic</a:t>
            </a:r>
            <a:r>
              <a:rPr lang="en-US" sz="1200" dirty="0"/>
              <a:t> etc.</a:t>
            </a:r>
          </a:p>
          <a:p>
            <a:r>
              <a:rPr lang="en-US" sz="1200" dirty="0"/>
              <a:t>• </a:t>
            </a:r>
            <a:r>
              <a:rPr lang="en-US" sz="1200" dirty="0" err="1"/>
              <a:t>Curele</a:t>
            </a:r>
            <a:r>
              <a:rPr lang="en-US" sz="1200" dirty="0"/>
              <a:t> </a:t>
            </a:r>
            <a:r>
              <a:rPr lang="en-US" sz="1200" dirty="0" err="1"/>
              <a:t>trapezoidale</a:t>
            </a:r>
            <a:r>
              <a:rPr lang="en-US" sz="1200" dirty="0"/>
              <a:t> </a:t>
            </a:r>
            <a:r>
              <a:rPr lang="en-US" sz="1200" dirty="0" err="1"/>
              <a:t>canelate</a:t>
            </a:r>
            <a:r>
              <a:rPr lang="en-US" sz="1200" dirty="0"/>
              <a:t> </a:t>
            </a:r>
          </a:p>
          <a:p>
            <a:r>
              <a:rPr lang="en-US" sz="1200" dirty="0"/>
              <a:t>• </a:t>
            </a:r>
            <a:r>
              <a:rPr lang="en-US" sz="1200" dirty="0" err="1"/>
              <a:t>Domenii</a:t>
            </a:r>
            <a:r>
              <a:rPr lang="en-US" sz="1200" dirty="0"/>
              <a:t> de </a:t>
            </a:r>
            <a:r>
              <a:rPr lang="en-US" sz="1200" dirty="0" err="1"/>
              <a:t>utilizare</a:t>
            </a:r>
            <a:r>
              <a:rPr lang="en-US" sz="1200" dirty="0"/>
              <a:t>: </a:t>
            </a:r>
            <a:r>
              <a:rPr lang="en-US" sz="1200" dirty="0" err="1"/>
              <a:t>masini</a:t>
            </a:r>
            <a:r>
              <a:rPr lang="en-US" sz="1200" dirty="0"/>
              <a:t> </a:t>
            </a:r>
            <a:r>
              <a:rPr lang="en-US" sz="1200" dirty="0" err="1"/>
              <a:t>unelte</a:t>
            </a:r>
            <a:r>
              <a:rPr lang="en-US" sz="1200" dirty="0"/>
              <a:t>, </a:t>
            </a:r>
            <a:r>
              <a:rPr lang="en-US" sz="1200" dirty="0" err="1"/>
              <a:t>constructia</a:t>
            </a:r>
            <a:r>
              <a:rPr lang="en-US" sz="1200" dirty="0"/>
              <a:t> de automobile etc. </a:t>
            </a:r>
          </a:p>
          <a:p>
            <a:r>
              <a:rPr lang="en-US" sz="1200" dirty="0"/>
              <a:t>• </a:t>
            </a:r>
            <a:r>
              <a:rPr lang="en-US" sz="1200" dirty="0" err="1"/>
              <a:t>Curele</a:t>
            </a:r>
            <a:r>
              <a:rPr lang="en-US" sz="1200" dirty="0"/>
              <a:t> </a:t>
            </a:r>
            <a:r>
              <a:rPr lang="en-US" sz="1200" dirty="0" err="1"/>
              <a:t>hexagonale</a:t>
            </a:r>
            <a:r>
              <a:rPr lang="en-US" sz="1200" dirty="0"/>
              <a:t> </a:t>
            </a:r>
          </a:p>
          <a:p>
            <a:r>
              <a:rPr lang="en-US" sz="1200" dirty="0"/>
              <a:t>• </a:t>
            </a:r>
            <a:r>
              <a:rPr lang="en-US" sz="1200" dirty="0" err="1"/>
              <a:t>Domenii</a:t>
            </a:r>
            <a:r>
              <a:rPr lang="en-US" sz="1200" dirty="0"/>
              <a:t> de </a:t>
            </a:r>
            <a:r>
              <a:rPr lang="en-US" sz="1200" dirty="0" err="1"/>
              <a:t>utilizare</a:t>
            </a:r>
            <a:r>
              <a:rPr lang="en-US" sz="1200" dirty="0"/>
              <a:t>: </a:t>
            </a:r>
            <a:r>
              <a:rPr lang="en-US" sz="1200" dirty="0" err="1"/>
              <a:t>masini</a:t>
            </a:r>
            <a:r>
              <a:rPr lang="en-US" sz="1200" dirty="0"/>
              <a:t> </a:t>
            </a:r>
            <a:r>
              <a:rPr lang="en-US" sz="1200" dirty="0" err="1"/>
              <a:t>agricole</a:t>
            </a:r>
            <a:r>
              <a:rPr lang="en-US" sz="1200" dirty="0"/>
              <a:t>, </a:t>
            </a:r>
            <a:r>
              <a:rPr lang="en-US" sz="1200" dirty="0" err="1"/>
              <a:t>industrieetc</a:t>
            </a:r>
            <a:r>
              <a:rPr lang="en-US" sz="1200" dirty="0"/>
              <a:t>. </a:t>
            </a:r>
          </a:p>
          <a:p>
            <a:r>
              <a:rPr lang="en-US" sz="1200" dirty="0"/>
              <a:t>• </a:t>
            </a:r>
            <a:r>
              <a:rPr lang="en-US" sz="1200" dirty="0" err="1"/>
              <a:t>Curele</a:t>
            </a:r>
            <a:r>
              <a:rPr lang="en-US" sz="1200" dirty="0"/>
              <a:t> multiple </a:t>
            </a:r>
          </a:p>
          <a:p>
            <a:r>
              <a:rPr lang="en-US" sz="1200" dirty="0"/>
              <a:t>• </a:t>
            </a:r>
            <a:r>
              <a:rPr lang="en-US" sz="1200" dirty="0" err="1"/>
              <a:t>Domenii</a:t>
            </a:r>
            <a:r>
              <a:rPr lang="en-US" sz="1200" dirty="0"/>
              <a:t> de </a:t>
            </a:r>
            <a:r>
              <a:rPr lang="en-US" sz="1200" dirty="0" err="1"/>
              <a:t>utilizare</a:t>
            </a:r>
            <a:r>
              <a:rPr lang="en-US" sz="1200" dirty="0"/>
              <a:t>: combine </a:t>
            </a:r>
            <a:r>
              <a:rPr lang="en-US" sz="1200" dirty="0" err="1"/>
              <a:t>agricole</a:t>
            </a:r>
            <a:r>
              <a:rPr lang="en-US" sz="1200" dirty="0"/>
              <a:t> </a:t>
            </a:r>
          </a:p>
          <a:p>
            <a:r>
              <a:rPr lang="en-US" sz="1200" dirty="0"/>
              <a:t>• </a:t>
            </a:r>
            <a:r>
              <a:rPr lang="en-US" sz="1200" dirty="0" err="1"/>
              <a:t>Curele</a:t>
            </a:r>
            <a:r>
              <a:rPr lang="en-US" sz="1200" dirty="0"/>
              <a:t> Poli V </a:t>
            </a:r>
          </a:p>
          <a:p>
            <a:r>
              <a:rPr lang="en-US" sz="1200" dirty="0"/>
              <a:t>• </a:t>
            </a:r>
            <a:r>
              <a:rPr lang="en-US" sz="1200" dirty="0" err="1"/>
              <a:t>Domenii</a:t>
            </a:r>
            <a:r>
              <a:rPr lang="en-US" sz="1200" dirty="0"/>
              <a:t> de </a:t>
            </a:r>
            <a:r>
              <a:rPr lang="en-US" sz="1200" dirty="0" err="1"/>
              <a:t>utilizare</a:t>
            </a:r>
            <a:r>
              <a:rPr lang="en-US" sz="1200" dirty="0"/>
              <a:t>: </a:t>
            </a:r>
            <a:r>
              <a:rPr lang="en-US" sz="1200" dirty="0" err="1"/>
              <a:t>industria</a:t>
            </a:r>
            <a:r>
              <a:rPr lang="en-US" sz="1200" dirty="0"/>
              <a:t> </a:t>
            </a:r>
            <a:r>
              <a:rPr lang="en-US" sz="1200" dirty="0" err="1"/>
              <a:t>constructoare</a:t>
            </a:r>
            <a:r>
              <a:rPr lang="en-US" sz="1200" dirty="0"/>
              <a:t> de </a:t>
            </a:r>
            <a:r>
              <a:rPr lang="en-US" sz="1200" dirty="0" err="1"/>
              <a:t>masini</a:t>
            </a:r>
            <a:r>
              <a:rPr lang="en-US" sz="1200" dirty="0"/>
              <a:t>, </a:t>
            </a:r>
            <a:r>
              <a:rPr lang="en-US" sz="1200" dirty="0" err="1"/>
              <a:t>masinide</a:t>
            </a:r>
            <a:r>
              <a:rPr lang="en-US" sz="1200" dirty="0"/>
              <a:t> </a:t>
            </a:r>
            <a:r>
              <a:rPr lang="en-US" sz="1200" dirty="0" err="1"/>
              <a:t>uz</a:t>
            </a:r>
            <a:r>
              <a:rPr lang="en-US" sz="1200" dirty="0"/>
              <a:t> </a:t>
            </a:r>
            <a:r>
              <a:rPr lang="en-US" sz="1200" dirty="0" err="1"/>
              <a:t>casnic</a:t>
            </a:r>
            <a:r>
              <a:rPr lang="en-US" sz="1200" dirty="0"/>
              <a:t> etc. </a:t>
            </a:r>
          </a:p>
          <a:p>
            <a:r>
              <a:rPr lang="en-US" sz="1200" dirty="0"/>
              <a:t>• </a:t>
            </a:r>
            <a:r>
              <a:rPr lang="en-US" sz="1200" dirty="0" err="1"/>
              <a:t>Curele</a:t>
            </a:r>
            <a:r>
              <a:rPr lang="en-US" sz="1200" dirty="0"/>
              <a:t> late </a:t>
            </a:r>
          </a:p>
          <a:p>
            <a:r>
              <a:rPr lang="en-US" sz="1200" dirty="0"/>
              <a:t>• </a:t>
            </a:r>
            <a:r>
              <a:rPr lang="en-US" sz="1200" dirty="0" err="1"/>
              <a:t>Domenii</a:t>
            </a:r>
            <a:r>
              <a:rPr lang="en-US" sz="1200" dirty="0"/>
              <a:t> de </a:t>
            </a:r>
            <a:r>
              <a:rPr lang="en-US" sz="1200" dirty="0" err="1"/>
              <a:t>utilizare</a:t>
            </a:r>
            <a:r>
              <a:rPr lang="en-US" sz="1200" dirty="0"/>
              <a:t>: combine </a:t>
            </a:r>
            <a:r>
              <a:rPr lang="en-US" sz="1200" dirty="0" err="1"/>
              <a:t>agricole</a:t>
            </a:r>
            <a:r>
              <a:rPr lang="en-US" sz="1200" dirty="0"/>
              <a:t>, </a:t>
            </a:r>
            <a:r>
              <a:rPr lang="en-US" sz="1200" dirty="0" err="1"/>
              <a:t>domeniu</a:t>
            </a:r>
            <a:r>
              <a:rPr lang="en-US" sz="1200" dirty="0"/>
              <a:t> </a:t>
            </a:r>
            <a:r>
              <a:rPr lang="en-US" sz="1200" dirty="0" err="1"/>
              <a:t>forestier</a:t>
            </a:r>
            <a:r>
              <a:rPr lang="en-US" sz="1200" dirty="0"/>
              <a:t>, </a:t>
            </a:r>
            <a:r>
              <a:rPr lang="en-US" sz="1200" dirty="0" err="1"/>
              <a:t>industria</a:t>
            </a:r>
            <a:r>
              <a:rPr lang="en-US" sz="1200" dirty="0"/>
              <a:t> </a:t>
            </a:r>
            <a:r>
              <a:rPr lang="en-US" sz="1200" dirty="0" err="1"/>
              <a:t>tipografica</a:t>
            </a:r>
            <a:r>
              <a:rPr lang="en-US" sz="1200" dirty="0"/>
              <a:t>, </a:t>
            </a:r>
            <a:r>
              <a:rPr lang="en-US" sz="1200" dirty="0" err="1"/>
              <a:t>industria</a:t>
            </a:r>
            <a:r>
              <a:rPr lang="en-US" sz="1200" dirty="0"/>
              <a:t> </a:t>
            </a:r>
            <a:r>
              <a:rPr lang="en-US" sz="1200" dirty="0" err="1"/>
              <a:t>alimentara</a:t>
            </a:r>
            <a:r>
              <a:rPr lang="en-US" sz="1200" dirty="0"/>
              <a:t> • </a:t>
            </a:r>
            <a:r>
              <a:rPr lang="en-US" sz="1200" dirty="0" err="1"/>
              <a:t>Curele</a:t>
            </a:r>
            <a:r>
              <a:rPr lang="en-US" sz="1200" dirty="0"/>
              <a:t> OE, DK, FK • </a:t>
            </a:r>
            <a:r>
              <a:rPr lang="en-US" sz="1200" dirty="0" err="1"/>
              <a:t>Domenii</a:t>
            </a:r>
            <a:r>
              <a:rPr lang="en-US" sz="1200" dirty="0"/>
              <a:t> de </a:t>
            </a:r>
            <a:r>
              <a:rPr lang="en-US" sz="1200" dirty="0" err="1"/>
              <a:t>utilizare</a:t>
            </a:r>
            <a:r>
              <a:rPr lang="en-US" sz="1200" dirty="0"/>
              <a:t>: </a:t>
            </a:r>
            <a:r>
              <a:rPr lang="en-US" sz="1200" dirty="0" err="1"/>
              <a:t>industrie</a:t>
            </a:r>
            <a:endParaRPr lang="en-US" sz="1200" dirty="0"/>
          </a:p>
          <a:p>
            <a:r>
              <a:rPr lang="en-US" sz="1200" dirty="0"/>
              <a:t> • </a:t>
            </a:r>
            <a:r>
              <a:rPr lang="en-US" sz="1200" dirty="0" err="1"/>
              <a:t>Curele</a:t>
            </a:r>
            <a:r>
              <a:rPr lang="en-US" sz="1200" dirty="0"/>
              <a:t> GOOD YEAR EAGLE • </a:t>
            </a:r>
            <a:r>
              <a:rPr lang="en-US" sz="1200" dirty="0" err="1"/>
              <a:t>Domenii</a:t>
            </a:r>
            <a:r>
              <a:rPr lang="en-US" sz="1200" dirty="0"/>
              <a:t> de </a:t>
            </a:r>
            <a:r>
              <a:rPr lang="en-US" sz="1200" dirty="0" err="1"/>
              <a:t>utilizare</a:t>
            </a:r>
            <a:r>
              <a:rPr lang="en-US" sz="1200" dirty="0"/>
              <a:t>: </a:t>
            </a:r>
            <a:r>
              <a:rPr lang="en-US" sz="1200" dirty="0" err="1"/>
              <a:t>industria</a:t>
            </a:r>
            <a:r>
              <a:rPr lang="en-US" sz="1200" dirty="0"/>
              <a:t> </a:t>
            </a:r>
            <a:r>
              <a:rPr lang="en-US" sz="1200" dirty="0" err="1"/>
              <a:t>alimentara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36700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42F52-1106-2A2D-CF71-269DE1D33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Variator de </a:t>
            </a:r>
            <a:r>
              <a:rPr lang="en-US" sz="4400" dirty="0" err="1"/>
              <a:t>turatie</a:t>
            </a:r>
            <a:r>
              <a:rPr lang="en-US" sz="4400" dirty="0"/>
              <a:t> cu </a:t>
            </a:r>
            <a:r>
              <a:rPr lang="en-US" sz="4400" dirty="0" err="1"/>
              <a:t>curea</a:t>
            </a:r>
            <a:endParaRPr lang="en-US" sz="440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5840D4D-4971-DA01-C6E3-8C7B2572C7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65465" y="609600"/>
            <a:ext cx="5193308" cy="50800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175519-5756-EADB-8DCB-BDED4151A74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dirty="0" err="1"/>
              <a:t>Variatoarele</a:t>
            </a:r>
            <a:r>
              <a:rPr lang="en-US" sz="2400" dirty="0"/>
              <a:t> </a:t>
            </a:r>
            <a:r>
              <a:rPr lang="en-US" sz="2400" dirty="0" err="1"/>
              <a:t>mecanice</a:t>
            </a:r>
            <a:r>
              <a:rPr lang="en-US" sz="2400" dirty="0"/>
              <a:t> de </a:t>
            </a:r>
            <a:r>
              <a:rPr lang="en-US" sz="2400" dirty="0" err="1"/>
              <a:t>turatie</a:t>
            </a:r>
            <a:r>
              <a:rPr lang="en-US" sz="2400" dirty="0"/>
              <a:t> </a:t>
            </a:r>
            <a:r>
              <a:rPr lang="en-US" sz="2400" dirty="0" err="1"/>
              <a:t>realizeaza</a:t>
            </a:r>
            <a:r>
              <a:rPr lang="en-US" sz="2400" dirty="0"/>
              <a:t> </a:t>
            </a:r>
            <a:r>
              <a:rPr lang="en-US" sz="2400" dirty="0" err="1"/>
              <a:t>transmiterea</a:t>
            </a:r>
            <a:r>
              <a:rPr lang="en-US" sz="2400" dirty="0"/>
              <a:t> </a:t>
            </a:r>
            <a:r>
              <a:rPr lang="en-US" sz="2400" dirty="0" err="1"/>
              <a:t>miscarii</a:t>
            </a:r>
            <a:r>
              <a:rPr lang="en-US" sz="2400" dirty="0"/>
              <a:t> </a:t>
            </a:r>
            <a:r>
              <a:rPr lang="en-US" sz="2400" dirty="0" err="1"/>
              <a:t>si</a:t>
            </a:r>
            <a:r>
              <a:rPr lang="en-US" sz="2400" dirty="0"/>
              <a:t>  a </a:t>
            </a:r>
            <a:r>
              <a:rPr lang="en-US" sz="2400" dirty="0" err="1"/>
              <a:t>sarcinii</a:t>
            </a:r>
            <a:r>
              <a:rPr lang="en-US" sz="2400" dirty="0"/>
              <a:t> </a:t>
            </a:r>
            <a:r>
              <a:rPr lang="en-US" sz="2400" dirty="0" err="1"/>
              <a:t>prin</a:t>
            </a:r>
            <a:r>
              <a:rPr lang="en-US" sz="2400" dirty="0"/>
              <a:t> </a:t>
            </a:r>
            <a:r>
              <a:rPr lang="en-US" sz="2400" dirty="0" err="1"/>
              <a:t>frecarea</a:t>
            </a:r>
            <a:r>
              <a:rPr lang="en-US" sz="2400" dirty="0"/>
              <a:t> ,cu </a:t>
            </a:r>
            <a:r>
              <a:rPr lang="en-US" sz="2400" dirty="0" err="1"/>
              <a:t>modificarea</a:t>
            </a:r>
            <a:r>
              <a:rPr lang="en-US" sz="2400" dirty="0"/>
              <a:t> continua de </a:t>
            </a:r>
            <a:r>
              <a:rPr lang="en-US" sz="2400" dirty="0" err="1"/>
              <a:t>torsiune</a:t>
            </a:r>
            <a:r>
              <a:rPr lang="en-US" sz="2400" dirty="0"/>
              <a:t> la </a:t>
            </a:r>
            <a:r>
              <a:rPr lang="en-US" sz="2400" dirty="0" err="1"/>
              <a:t>elementul</a:t>
            </a:r>
            <a:r>
              <a:rPr lang="en-US" sz="2400" dirty="0"/>
              <a:t> de </a:t>
            </a:r>
            <a:r>
              <a:rPr lang="en-US" sz="2400" dirty="0" err="1"/>
              <a:t>iesire,intrenumite</a:t>
            </a:r>
            <a:r>
              <a:rPr lang="en-US" sz="2400" dirty="0"/>
              <a:t> </a:t>
            </a:r>
            <a:r>
              <a:rPr lang="en-US" sz="2400" dirty="0" err="1"/>
              <a:t>limite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8372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91EBD5B-EB3A-C8EE-7168-E8D69CAF1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29"/>
            <a:ext cx="12192000" cy="68437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F59825-C49F-7A63-D9B0-1A4E71132A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600" b="1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Asamblarea</a:t>
            </a:r>
            <a:r>
              <a:rPr lang="en-US" sz="6600" b="1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6600" b="1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transmisiilor</a:t>
            </a:r>
            <a:r>
              <a:rPr lang="en-US" sz="6600" b="1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6600" b="1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prin</a:t>
            </a:r>
            <a:r>
              <a:rPr lang="en-US" sz="6600" b="1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6600" b="1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curele</a:t>
            </a:r>
            <a:endParaRPr lang="en-US" sz="6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310C11-0899-01B5-4144-0C5646E6FD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Ucanov</a:t>
            </a:r>
            <a:r>
              <a:rPr lang="en-US" dirty="0"/>
              <a:t> </a:t>
            </a:r>
            <a:r>
              <a:rPr lang="en-US" dirty="0" err="1"/>
              <a:t>Madian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299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087A8-55E8-2339-051C-5195280C7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65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Corectitudinea</a:t>
            </a:r>
            <a:r>
              <a:rPr lang="en-US" sz="265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65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montajului</a:t>
            </a:r>
            <a:r>
              <a:rPr lang="en-US" sz="265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65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influenteaza</a:t>
            </a:r>
            <a:r>
              <a:rPr lang="en-US" sz="265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65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comportarea</a:t>
            </a:r>
            <a:r>
              <a:rPr lang="en-US" sz="265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, precum </a:t>
            </a:r>
            <a:r>
              <a:rPr lang="en-US" sz="265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si</a:t>
            </a:r>
            <a:r>
              <a:rPr lang="en-US" sz="265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65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durabilitatea</a:t>
            </a:r>
            <a:r>
              <a:rPr lang="en-US" sz="265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65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transmisiei</a:t>
            </a:r>
            <a:r>
              <a:rPr lang="en-US" sz="265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65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prin</a:t>
            </a:r>
            <a:r>
              <a:rPr lang="en-US" sz="265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65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curele</a:t>
            </a:r>
            <a:r>
              <a:rPr lang="en-US" sz="265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endParaRPr lang="en-US" sz="265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22956D-740F-8197-8696-03AAE419948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268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De </a:t>
            </a:r>
            <a:r>
              <a:rPr lang="en-US" sz="268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aceea</a:t>
            </a:r>
            <a:r>
              <a:rPr lang="en-US" sz="268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se </a:t>
            </a:r>
            <a:r>
              <a:rPr lang="en-US" sz="268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vor</a:t>
            </a:r>
            <a:r>
              <a:rPr lang="en-US" sz="268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68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controla</a:t>
            </a:r>
            <a:r>
              <a:rPr lang="en-US" sz="268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cu </a:t>
            </a:r>
            <a:r>
              <a:rPr lang="en-US" sz="268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atentie</a:t>
            </a:r>
            <a:r>
              <a:rPr lang="en-US" sz="268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68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respectarea</a:t>
            </a:r>
            <a:r>
              <a:rPr lang="en-US" sz="268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68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tolerantelor</a:t>
            </a:r>
            <a:r>
              <a:rPr lang="en-US" sz="268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legate de </a:t>
            </a:r>
            <a:r>
              <a:rPr lang="en-US" sz="268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paralelismul</a:t>
            </a:r>
            <a:r>
              <a:rPr lang="en-US" sz="268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68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arborilor</a:t>
            </a:r>
            <a:r>
              <a:rPr lang="en-US" sz="268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268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dar</a:t>
            </a:r>
            <a:r>
              <a:rPr lang="en-US" sz="268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68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si</a:t>
            </a:r>
            <a:r>
              <a:rPr lang="en-US" sz="268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68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bataia</a:t>
            </a:r>
            <a:r>
              <a:rPr lang="en-US" sz="268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68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radiala</a:t>
            </a:r>
            <a:r>
              <a:rPr lang="en-US" sz="268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68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si</a:t>
            </a:r>
            <a:r>
              <a:rPr lang="en-US" sz="268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68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frontala</a:t>
            </a:r>
            <a:r>
              <a:rPr lang="en-US" sz="268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a </a:t>
            </a:r>
            <a:r>
              <a:rPr lang="en-US" sz="268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rotilor</a:t>
            </a:r>
            <a:r>
              <a:rPr lang="en-US" sz="268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de </a:t>
            </a:r>
            <a:r>
              <a:rPr lang="en-US" sz="268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curea</a:t>
            </a:r>
            <a:r>
              <a:rPr lang="en-US" sz="268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268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D598EEF-BAF6-E03A-A42F-2E549EDACB5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531" y="1873250"/>
            <a:ext cx="2543175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4205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46478-665C-3507-AD03-71F777A56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6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Pentru</a:t>
            </a:r>
            <a:r>
              <a:rPr lang="en-US" sz="26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ca </a:t>
            </a:r>
            <a:r>
              <a:rPr lang="en-US" sz="26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montajul</a:t>
            </a:r>
            <a:r>
              <a:rPr lang="en-US" sz="26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si</a:t>
            </a:r>
            <a:r>
              <a:rPr lang="en-US" sz="26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functionarea</a:t>
            </a:r>
            <a:r>
              <a:rPr lang="en-US" sz="26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sa</a:t>
            </a:r>
            <a:r>
              <a:rPr lang="en-US" sz="26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fie </a:t>
            </a:r>
            <a:r>
              <a:rPr lang="en-US" sz="26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corecte</a:t>
            </a:r>
            <a:r>
              <a:rPr lang="en-US" sz="26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26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trebuie</a:t>
            </a:r>
            <a:r>
              <a:rPr lang="en-US" sz="26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sa</a:t>
            </a:r>
            <a:r>
              <a:rPr lang="en-US" sz="26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se tina </a:t>
            </a:r>
            <a:r>
              <a:rPr lang="en-US" sz="26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seama</a:t>
            </a:r>
            <a:r>
              <a:rPr lang="en-US" sz="26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de </a:t>
            </a:r>
            <a:r>
              <a:rPr lang="en-US" sz="26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urmatoarele</a:t>
            </a:r>
            <a:r>
              <a:rPr lang="en-US" sz="26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aspecte</a:t>
            </a:r>
            <a:r>
              <a:rPr lang="en-US" sz="26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endParaRPr lang="en-US" sz="2600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A07B380B-A111-9724-F8F0-158CEC2604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269" y="2097087"/>
            <a:ext cx="2171700" cy="210502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2F6F8A-2077-CBF0-E5DC-96DDD6C1895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-la </a:t>
            </a:r>
            <a:r>
              <a:rPr lang="en-US" sz="20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tensiunile</a:t>
            </a:r>
            <a:r>
              <a:rPr lang="en-US" sz="2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cu </a:t>
            </a:r>
            <a:r>
              <a:rPr lang="en-US" sz="20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curele</a:t>
            </a:r>
            <a:r>
              <a:rPr lang="en-US" sz="2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late </a:t>
            </a:r>
            <a:r>
              <a:rPr lang="en-US" sz="20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orizontale</a:t>
            </a:r>
            <a:r>
              <a:rPr lang="en-US" sz="2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montajul</a:t>
            </a:r>
            <a:r>
              <a:rPr lang="en-US" sz="2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se face cu </a:t>
            </a:r>
            <a:r>
              <a:rPr lang="en-US" sz="20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ramura</a:t>
            </a:r>
            <a:r>
              <a:rPr lang="en-US" sz="2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conducatoare</a:t>
            </a:r>
            <a:r>
              <a:rPr lang="en-US" sz="2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in </a:t>
            </a:r>
            <a:r>
              <a:rPr lang="en-US" sz="20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partea</a:t>
            </a:r>
            <a:r>
              <a:rPr lang="en-US" sz="2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de </a:t>
            </a:r>
            <a:r>
              <a:rPr lang="en-US" sz="20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jos</a:t>
            </a:r>
            <a:r>
              <a:rPr lang="en-US" sz="2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pentru</a:t>
            </a:r>
            <a:r>
              <a:rPr lang="en-US" sz="2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ca, </a:t>
            </a:r>
            <a:r>
              <a:rPr lang="en-US" sz="20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datorita</a:t>
            </a:r>
            <a:r>
              <a:rPr lang="en-US" sz="2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greutatii</a:t>
            </a:r>
            <a:r>
              <a:rPr lang="en-US" sz="2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proprii</a:t>
            </a:r>
            <a:r>
              <a:rPr lang="en-US" sz="2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sa</a:t>
            </a:r>
            <a:r>
              <a:rPr lang="en-US" sz="2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creasca</a:t>
            </a:r>
            <a:r>
              <a:rPr lang="en-US" sz="2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unghiul</a:t>
            </a:r>
            <a:r>
              <a:rPr lang="en-US" sz="2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de </a:t>
            </a:r>
            <a:r>
              <a:rPr lang="en-US" sz="20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desfasurare</a:t>
            </a:r>
            <a:endParaRPr lang="en-US" sz="20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effectLst/>
                <a:ea typeface="Times New Roman" panose="02020603050405020304" pitchFamily="18" charset="0"/>
              </a:rPr>
              <a:t>-</a:t>
            </a:r>
            <a:r>
              <a:rPr lang="en-US" sz="2000" dirty="0" err="1">
                <a:effectLst/>
                <a:ea typeface="Times New Roman" panose="02020603050405020304" pitchFamily="18" charset="0"/>
              </a:rPr>
              <a:t>pentru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a nu-</a:t>
            </a:r>
            <a:r>
              <a:rPr lang="en-US" sz="2000" dirty="0" err="1">
                <a:effectLst/>
                <a:ea typeface="Times New Roman" panose="02020603050405020304" pitchFamily="18" charset="0"/>
              </a:rPr>
              <a:t>si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ea typeface="Times New Roman" panose="02020603050405020304" pitchFamily="18" charset="0"/>
              </a:rPr>
              <a:t>pierde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ea typeface="Times New Roman" panose="02020603050405020304" pitchFamily="18" charset="0"/>
              </a:rPr>
              <a:t>flexibilitatea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ea typeface="Times New Roman" panose="02020603050405020304" pitchFamily="18" charset="0"/>
              </a:rPr>
              <a:t>curelele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sunt </a:t>
            </a:r>
            <a:r>
              <a:rPr lang="en-US" sz="2000" dirty="0" err="1">
                <a:effectLst/>
                <a:ea typeface="Times New Roman" panose="02020603050405020304" pitchFamily="18" charset="0"/>
              </a:rPr>
              <a:t>unse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din </a:t>
            </a:r>
            <a:r>
              <a:rPr lang="en-US" sz="2000" dirty="0" err="1">
                <a:effectLst/>
                <a:ea typeface="Times New Roman" panose="02020603050405020304" pitchFamily="18" charset="0"/>
              </a:rPr>
              <a:t>timp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in </a:t>
            </a:r>
            <a:r>
              <a:rPr lang="en-US" sz="2000" dirty="0" err="1">
                <a:effectLst/>
                <a:ea typeface="Times New Roman" panose="02020603050405020304" pitchFamily="18" charset="0"/>
              </a:rPr>
              <a:t>timp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, dup ace, in </a:t>
            </a:r>
            <a:r>
              <a:rPr lang="en-US" sz="2000" dirty="0" err="1">
                <a:effectLst/>
                <a:ea typeface="Times New Roman" panose="02020603050405020304" pitchFamily="18" charset="0"/>
              </a:rPr>
              <a:t>prealabil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, au </a:t>
            </a:r>
            <a:r>
              <a:rPr lang="en-US" sz="2000" dirty="0" err="1">
                <a:effectLst/>
                <a:ea typeface="Times New Roman" panose="02020603050405020304" pitchFamily="18" charset="0"/>
              </a:rPr>
              <a:t>fost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ea typeface="Times New Roman" panose="02020603050405020304" pitchFamily="18" charset="0"/>
              </a:rPr>
              <a:t>spalate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cu </a:t>
            </a:r>
            <a:r>
              <a:rPr lang="en-US" sz="2000" dirty="0" err="1">
                <a:effectLst/>
                <a:ea typeface="Times New Roman" panose="02020603050405020304" pitchFamily="18" charset="0"/>
              </a:rPr>
              <a:t>apa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ea typeface="Times New Roman" panose="02020603050405020304" pitchFamily="18" charset="0"/>
              </a:rPr>
              <a:t>si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ea typeface="Times New Roman" panose="02020603050405020304" pitchFamily="18" charset="0"/>
              </a:rPr>
              <a:t>sapun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003126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4CABB-3760-30E9-1C70-975B11E42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Aspecte</a:t>
            </a:r>
            <a:r>
              <a:rPr lang="en-US" sz="8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endParaRPr lang="en-US" sz="80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BC004D2-1D83-AF62-4290-8EEE447BA6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369" y="2297112"/>
            <a:ext cx="2857500" cy="170497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4DE27A-521A-1581-2BC5-FF177B87C18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-</a:t>
            </a:r>
            <a:r>
              <a:rPr lang="en-US" sz="20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curelele</a:t>
            </a:r>
            <a:r>
              <a:rPr lang="en-US" sz="2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din </a:t>
            </a:r>
            <a:r>
              <a:rPr lang="en-US" sz="20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piele</a:t>
            </a:r>
            <a:r>
              <a:rPr lang="en-US" sz="2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se </a:t>
            </a:r>
            <a:r>
              <a:rPr lang="en-US" sz="20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monteaza</a:t>
            </a:r>
            <a:r>
              <a:rPr lang="en-US" sz="2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cu </a:t>
            </a:r>
            <a:r>
              <a:rPr lang="en-US" sz="20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partea</a:t>
            </a:r>
            <a:r>
              <a:rPr lang="en-US" sz="2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lucioasa</a:t>
            </a:r>
            <a:r>
              <a:rPr lang="en-US" sz="2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in exterior </a:t>
            </a:r>
            <a:r>
              <a:rPr lang="en-US" sz="20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pentru</a:t>
            </a:r>
            <a:r>
              <a:rPr lang="en-US" sz="2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a nu </a:t>
            </a:r>
            <a:r>
              <a:rPr lang="en-US" sz="20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creste</a:t>
            </a:r>
            <a:r>
              <a:rPr lang="en-US" sz="2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coeficientul</a:t>
            </a:r>
            <a:r>
              <a:rPr lang="en-US" sz="2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de </a:t>
            </a:r>
            <a:r>
              <a:rPr lang="en-US" sz="20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frecare</a:t>
            </a:r>
            <a:r>
              <a:rPr lang="en-US" sz="2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cu </a:t>
            </a:r>
            <a:r>
              <a:rPr lang="en-US" sz="20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obada</a:t>
            </a:r>
            <a:r>
              <a:rPr lang="en-US" sz="2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rotii</a:t>
            </a:r>
            <a:endParaRPr lang="en-US" sz="20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-</a:t>
            </a:r>
            <a:r>
              <a:rPr lang="en-US" sz="20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dupa</a:t>
            </a:r>
            <a:r>
              <a:rPr lang="en-US" sz="2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montaj</a:t>
            </a:r>
            <a:r>
              <a:rPr lang="en-US" sz="2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, se </a:t>
            </a:r>
            <a:r>
              <a:rPr lang="en-US" sz="20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verifica</a:t>
            </a:r>
            <a:r>
              <a:rPr lang="en-US" sz="2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intinderea</a:t>
            </a:r>
            <a:r>
              <a:rPr lang="en-US" sz="2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curelei</a:t>
            </a:r>
            <a:r>
              <a:rPr lang="en-US" sz="2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prin</a:t>
            </a:r>
            <a:r>
              <a:rPr lang="en-US" sz="2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masurarea</a:t>
            </a:r>
            <a:r>
              <a:rPr lang="en-US" sz="2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sagetii</a:t>
            </a:r>
            <a:r>
              <a:rPr lang="en-US" sz="2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pe care </a:t>
            </a:r>
            <a:r>
              <a:rPr lang="en-US" sz="20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aceasta</a:t>
            </a:r>
            <a:r>
              <a:rPr lang="en-US" sz="2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o face la o </a:t>
            </a:r>
            <a:r>
              <a:rPr lang="en-US" sz="20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anumita</a:t>
            </a:r>
            <a:r>
              <a:rPr lang="en-US" sz="2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apasare</a:t>
            </a:r>
            <a:endParaRPr lang="en-US" sz="20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471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81A63-09AF-C81C-B9DB-64B74CEF1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Aspecte</a:t>
            </a:r>
            <a:r>
              <a:rPr lang="en-US" sz="8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endParaRPr lang="en-US" sz="80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C6F3968-2337-6E1F-17B5-ABC5E7F260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556" y="2363787"/>
            <a:ext cx="2905125" cy="157162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0CABBE-C42F-63B6-C417-9AD61BE64A4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-in </a:t>
            </a:r>
            <a:r>
              <a:rPr lang="en-US" sz="20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timpul</a:t>
            </a:r>
            <a:r>
              <a:rPr lang="en-US" sz="2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functionarii</a:t>
            </a:r>
            <a:r>
              <a:rPr lang="en-US" sz="2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, se </a:t>
            </a:r>
            <a:r>
              <a:rPr lang="en-US" sz="20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verifica</a:t>
            </a:r>
            <a:r>
              <a:rPr lang="en-US" sz="2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daca</a:t>
            </a:r>
            <a:r>
              <a:rPr lang="en-US" sz="2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rotile</a:t>
            </a:r>
            <a:r>
              <a:rPr lang="en-US" sz="2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se </a:t>
            </a:r>
            <a:r>
              <a:rPr lang="en-US" sz="20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incalzesc</a:t>
            </a:r>
            <a:r>
              <a:rPr lang="en-US" sz="2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ceea</a:t>
            </a:r>
            <a:r>
              <a:rPr lang="en-US" sz="2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ce</a:t>
            </a:r>
            <a:r>
              <a:rPr lang="en-US" sz="2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indica </a:t>
            </a:r>
            <a:r>
              <a:rPr lang="en-US" sz="20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patinarea</a:t>
            </a:r>
            <a:r>
              <a:rPr lang="en-US" sz="2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curelei</a:t>
            </a:r>
            <a:endParaRPr lang="en-US" sz="20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pentru</a:t>
            </a:r>
            <a:r>
              <a:rPr lang="en-US" sz="2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evitarea</a:t>
            </a:r>
            <a:r>
              <a:rPr lang="en-US" sz="2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   </a:t>
            </a:r>
            <a:r>
              <a:rPr lang="en-US" sz="20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accidentelor</a:t>
            </a:r>
            <a:r>
              <a:rPr lang="en-US" sz="2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tarnsmisiile</a:t>
            </a:r>
            <a:r>
              <a:rPr lang="en-US" sz="2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prin</a:t>
            </a:r>
            <a:r>
              <a:rPr lang="en-US" sz="2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curele</a:t>
            </a:r>
            <a:r>
              <a:rPr lang="en-US" sz="2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sunt </a:t>
            </a:r>
            <a:r>
              <a:rPr lang="en-US" sz="20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imprejmuite</a:t>
            </a:r>
            <a:r>
              <a:rPr lang="en-US" sz="2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cu </a:t>
            </a:r>
            <a:r>
              <a:rPr lang="en-US" sz="20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plase</a:t>
            </a:r>
            <a:r>
              <a:rPr lang="en-US" sz="2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sau</a:t>
            </a:r>
            <a:r>
              <a:rPr lang="en-US" sz="2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gratii</a:t>
            </a:r>
            <a:r>
              <a:rPr lang="en-US" sz="2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20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Montarea</a:t>
            </a:r>
            <a:r>
              <a:rPr lang="en-US" sz="2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demontarea</a:t>
            </a:r>
            <a:r>
              <a:rPr lang="en-US" sz="2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si</a:t>
            </a:r>
            <a:r>
              <a:rPr lang="en-US" sz="2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reglarea</a:t>
            </a:r>
            <a:r>
              <a:rPr lang="en-US" sz="2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transmisiilor</a:t>
            </a:r>
            <a:r>
              <a:rPr lang="en-US" sz="2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cu </a:t>
            </a:r>
            <a:r>
              <a:rPr lang="en-US" sz="20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curele</a:t>
            </a:r>
            <a:r>
              <a:rPr lang="en-US" sz="2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nu se face in </a:t>
            </a:r>
            <a:r>
              <a:rPr lang="en-US" sz="20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timpul</a:t>
            </a:r>
            <a:r>
              <a:rPr lang="en-US" sz="2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functionarii</a:t>
            </a:r>
            <a:r>
              <a:rPr lang="en-US" sz="2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20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994745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73B9B-A6E6-AE1A-D365-9CDF4940C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Montarea</a:t>
            </a:r>
            <a:r>
              <a:rPr lang="en-US" sz="32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transmisiilor</a:t>
            </a:r>
            <a:r>
              <a:rPr lang="en-US" sz="32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cu </a:t>
            </a:r>
            <a:r>
              <a:rPr lang="en-US" sz="32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curea</a:t>
            </a:r>
            <a:r>
              <a:rPr lang="en-US" sz="32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se </a:t>
            </a:r>
            <a:r>
              <a:rPr lang="en-US" sz="32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incepe</a:t>
            </a:r>
            <a:r>
              <a:rPr lang="en-US" sz="32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cu </a:t>
            </a:r>
            <a:r>
              <a:rPr lang="en-US" sz="32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montarea</a:t>
            </a:r>
            <a:r>
              <a:rPr lang="en-US" sz="32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rotilor</a:t>
            </a:r>
            <a:r>
              <a:rPr lang="en-US" sz="32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32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BEF9460-DBDF-2AD7-2CEF-FEECA6964A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369" y="2359025"/>
            <a:ext cx="2857500" cy="158115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9CFAEA-1577-535B-5918-7C8D6EFB11D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24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Tehnologia</a:t>
            </a:r>
            <a:r>
              <a:rPr lang="en-US" sz="24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de </a:t>
            </a:r>
            <a:r>
              <a:rPr lang="en-US" sz="24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asamblare</a:t>
            </a:r>
            <a:r>
              <a:rPr lang="en-US" sz="24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se </a:t>
            </a:r>
            <a:r>
              <a:rPr lang="en-US" sz="24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incepe</a:t>
            </a:r>
            <a:r>
              <a:rPr lang="en-US" sz="24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cu </a:t>
            </a:r>
            <a:r>
              <a:rPr lang="en-US" sz="24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montarea</a:t>
            </a:r>
            <a:r>
              <a:rPr lang="en-US" sz="24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penei</a:t>
            </a:r>
            <a:r>
              <a:rPr lang="en-US" sz="24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in </a:t>
            </a:r>
            <a:r>
              <a:rPr lang="en-US" sz="24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locasul</a:t>
            </a:r>
            <a:r>
              <a:rPr lang="en-US" sz="24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de </a:t>
            </a:r>
            <a:r>
              <a:rPr lang="en-US" sz="24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pana</a:t>
            </a:r>
            <a:r>
              <a:rPr lang="en-US" sz="24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din arbore, </a:t>
            </a:r>
            <a:r>
              <a:rPr lang="en-US" sz="24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dupa</a:t>
            </a:r>
            <a:r>
              <a:rPr lang="en-US" sz="24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care se </a:t>
            </a:r>
            <a:r>
              <a:rPr lang="en-US" sz="24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preseaza</a:t>
            </a:r>
            <a:r>
              <a:rPr lang="en-US" sz="24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roata</a:t>
            </a:r>
            <a:r>
              <a:rPr lang="en-US" sz="24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cu prese </a:t>
            </a:r>
            <a:r>
              <a:rPr lang="en-US" sz="24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manuale</a:t>
            </a:r>
            <a:r>
              <a:rPr lang="en-US" sz="24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sau</a:t>
            </a:r>
            <a:r>
              <a:rPr lang="en-US" sz="24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mecanice</a:t>
            </a:r>
            <a:r>
              <a:rPr lang="en-US" sz="24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. In </a:t>
            </a:r>
            <a:r>
              <a:rPr lang="en-US" sz="24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timpul</a:t>
            </a:r>
            <a:r>
              <a:rPr lang="en-US" sz="24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presarii</a:t>
            </a:r>
            <a:r>
              <a:rPr lang="en-US" sz="24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trebuie</a:t>
            </a:r>
            <a:r>
              <a:rPr lang="en-US" sz="24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avut</a:t>
            </a:r>
            <a:r>
              <a:rPr lang="en-US" sz="24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grija</a:t>
            </a:r>
            <a:r>
              <a:rPr lang="en-US" sz="24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ca </a:t>
            </a:r>
            <a:r>
              <a:rPr lang="en-US" sz="24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pana</a:t>
            </a:r>
            <a:r>
              <a:rPr lang="en-US" sz="24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sa</a:t>
            </a:r>
            <a:r>
              <a:rPr lang="en-US" sz="24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nu </a:t>
            </a:r>
            <a:r>
              <a:rPr lang="en-US" sz="24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iasa</a:t>
            </a:r>
            <a:r>
              <a:rPr lang="en-US" sz="24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din </a:t>
            </a:r>
            <a:r>
              <a:rPr lang="en-US" sz="24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locas</a:t>
            </a:r>
            <a:r>
              <a:rPr lang="en-US" sz="24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iar</a:t>
            </a:r>
            <a:r>
              <a:rPr lang="en-US" sz="24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roata</a:t>
            </a:r>
            <a:r>
              <a:rPr lang="en-US" sz="24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sa</a:t>
            </a:r>
            <a:r>
              <a:rPr lang="en-US" sz="24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fie </a:t>
            </a:r>
            <a:r>
              <a:rPr lang="en-US" sz="24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perpendiculara</a:t>
            </a:r>
            <a:r>
              <a:rPr lang="en-US" sz="24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pe arbore.</a:t>
            </a:r>
            <a:endParaRPr lang="en-US" sz="2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5523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2BD37-9141-C171-51B3-A49612501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/>
              <a:t>Montarea</a:t>
            </a:r>
            <a:r>
              <a:rPr lang="en-US" sz="4000" dirty="0"/>
              <a:t> </a:t>
            </a:r>
            <a:r>
              <a:rPr lang="en-US" sz="4000" dirty="0" err="1"/>
              <a:t>rotiilor</a:t>
            </a:r>
            <a:r>
              <a:rPr lang="en-US" sz="4000" dirty="0"/>
              <a:t> de </a:t>
            </a:r>
            <a:r>
              <a:rPr lang="en-US" sz="4000" dirty="0" err="1"/>
              <a:t>curea</a:t>
            </a:r>
            <a:r>
              <a:rPr lang="en-US" sz="4000" dirty="0"/>
              <a:t> fixe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53EC2AB-D154-55ED-7D90-A9DBDADED0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369" y="1739900"/>
            <a:ext cx="2857500" cy="28194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9BED51-3546-D262-316B-E2FF2BBD82C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Montarea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rotilor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curea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fixe, din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doua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bucati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se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incepe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cu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controlul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suprafetelor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 contact care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trebuie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fie curate. Se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imbina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mai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intai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cele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doua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jumatati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cu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ajutorul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unor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suruburi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Dupa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aceea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se introduce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pana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in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locasul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pana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din arbore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se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fixeaza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roata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prin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strangerea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suruburilor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4869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F6257-AD0B-F363-7793-FAE33F44A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/>
              <a:t>Montarea</a:t>
            </a:r>
            <a:r>
              <a:rPr lang="en-US" sz="3600" dirty="0"/>
              <a:t> </a:t>
            </a:r>
            <a:r>
              <a:rPr lang="en-US" sz="3600" dirty="0" err="1"/>
              <a:t>curelelor</a:t>
            </a:r>
            <a:endParaRPr lang="en-US" sz="360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8560E01-A469-9BCF-5790-4B2CC6325C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163" y="1960563"/>
            <a:ext cx="6411912" cy="2378074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8011C5-B358-CB2A-43A5-4C42188BEBD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Dupa</a:t>
            </a:r>
            <a:r>
              <a:rPr lang="en-US" sz="24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inlaturarea</a:t>
            </a:r>
            <a:r>
              <a:rPr lang="en-US" sz="24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defectelor</a:t>
            </a:r>
            <a:r>
              <a:rPr lang="en-US" sz="24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se </a:t>
            </a:r>
            <a:r>
              <a:rPr lang="en-US" sz="24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trece</a:t>
            </a:r>
            <a:r>
              <a:rPr lang="en-US" sz="24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la </a:t>
            </a:r>
            <a:r>
              <a:rPr lang="en-US" sz="24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montarea</a:t>
            </a:r>
            <a:r>
              <a:rPr lang="en-US" sz="24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curelelor</a:t>
            </a:r>
            <a:r>
              <a:rPr lang="en-US" sz="24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en-US" sz="24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Pentru</a:t>
            </a:r>
            <a:r>
              <a:rPr lang="en-US" sz="24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aceasta</a:t>
            </a:r>
            <a:r>
              <a:rPr lang="en-US" sz="24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mai</a:t>
            </a:r>
            <a:r>
              <a:rPr lang="en-US" sz="24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intai</a:t>
            </a:r>
            <a:r>
              <a:rPr lang="en-US" sz="24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se </a:t>
            </a:r>
            <a:r>
              <a:rPr lang="en-US" sz="24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imbina</a:t>
            </a:r>
            <a:r>
              <a:rPr lang="en-US" sz="24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capetele</a:t>
            </a:r>
            <a:r>
              <a:rPr lang="en-US" sz="24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curelelor</a:t>
            </a:r>
            <a:r>
              <a:rPr lang="en-US" sz="24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prin</a:t>
            </a:r>
            <a:r>
              <a:rPr lang="en-US" sz="24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lipire</a:t>
            </a:r>
            <a:r>
              <a:rPr lang="en-US" sz="24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cusatura</a:t>
            </a:r>
            <a:r>
              <a:rPr lang="en-US" sz="24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sau</a:t>
            </a:r>
            <a:r>
              <a:rPr lang="en-US" sz="24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cu </a:t>
            </a:r>
            <a:r>
              <a:rPr lang="en-US" sz="24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ajutorul</a:t>
            </a:r>
            <a:r>
              <a:rPr lang="en-US" sz="24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unor</a:t>
            </a:r>
            <a:r>
              <a:rPr lang="en-US" sz="24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dispozitive</a:t>
            </a:r>
            <a:r>
              <a:rPr lang="en-US" sz="24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mecanice</a:t>
            </a:r>
            <a:r>
              <a:rPr lang="en-US" sz="24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2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088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A49F7-AD5E-4610-BB46-626CE2671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Definitie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B93237C-921E-40C2-B353-47DFDF7235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184" y="609600"/>
            <a:ext cx="5409870" cy="50800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73C67B-7519-496A-9F24-F16266BA66D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b="1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Cureaua</a:t>
            </a:r>
            <a:r>
              <a:rPr lang="en-US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de </a:t>
            </a:r>
            <a:r>
              <a:rPr lang="en-US" b="1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transmisie</a:t>
            </a:r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este</a:t>
            </a:r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bandă</a:t>
            </a:r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continuă</a:t>
            </a:r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flexibilă</a:t>
            </a:r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și</a:t>
            </a:r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rezistentă</a:t>
            </a:r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cu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ajutorul</a:t>
            </a:r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căreia</a:t>
            </a:r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se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transmite</a:t>
            </a:r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mișcarea</a:t>
            </a:r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de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rotație</a:t>
            </a:r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și</a:t>
            </a:r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puterea</a:t>
            </a:r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corespunzătoare</a:t>
            </a:r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de la un arbore la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altul</a:t>
            </a:r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prin</a:t>
            </a:r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intermediul</a:t>
            </a:r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1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roților</a:t>
            </a:r>
            <a:r>
              <a:rPr lang="en-US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de </a:t>
            </a:r>
            <a:r>
              <a:rPr lang="en-US" b="1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curea</a:t>
            </a:r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(</a:t>
            </a:r>
            <a:r>
              <a:rPr lang="en-US" b="1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roata</a:t>
            </a:r>
            <a:r>
              <a:rPr lang="en-US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conducătoare</a:t>
            </a:r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și</a:t>
            </a:r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1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roata</a:t>
            </a:r>
            <a:r>
              <a:rPr lang="en-US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condusă</a:t>
            </a:r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iar</a:t>
            </a:r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uneori</a:t>
            </a:r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și</a:t>
            </a:r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roți</a:t>
            </a:r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de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conducere</a:t>
            </a:r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0618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310F0-DDA9-470B-5D51-D0259BF87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/>
              <a:t>Imbinarea</a:t>
            </a:r>
            <a:r>
              <a:rPr lang="en-US" sz="3200" dirty="0"/>
              <a:t> </a:t>
            </a:r>
            <a:r>
              <a:rPr lang="en-US" sz="3200" dirty="0" err="1"/>
              <a:t>curelelor</a:t>
            </a:r>
            <a:endParaRPr lang="en-US" sz="3200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243D8E8-1C65-5C75-BD9C-81F6310AA2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163" y="1360470"/>
            <a:ext cx="6411912" cy="357826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5C2E7F-E34B-28C4-88E5-2FF822EAD1D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Imbinarea</a:t>
            </a:r>
            <a:r>
              <a:rPr lang="en-US" sz="24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curelelor</a:t>
            </a:r>
            <a:r>
              <a:rPr lang="en-US" sz="24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cu </a:t>
            </a:r>
            <a:r>
              <a:rPr lang="en-US" sz="24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agrafe</a:t>
            </a:r>
            <a:r>
              <a:rPr lang="en-US" sz="24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se </a:t>
            </a:r>
            <a:r>
              <a:rPr lang="en-US" sz="24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aplica</a:t>
            </a:r>
            <a:r>
              <a:rPr lang="en-US" sz="24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la </a:t>
            </a:r>
            <a:r>
              <a:rPr lang="en-US" sz="24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toate</a:t>
            </a:r>
            <a:r>
              <a:rPr lang="en-US" sz="24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tipurile</a:t>
            </a:r>
            <a:r>
              <a:rPr lang="en-US" sz="24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de </a:t>
            </a:r>
            <a:r>
              <a:rPr lang="en-US" sz="24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curele</a:t>
            </a:r>
            <a:r>
              <a:rPr lang="en-US" sz="24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en-US" sz="24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Dupa</a:t>
            </a:r>
            <a:r>
              <a:rPr lang="en-US" sz="24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montarea</a:t>
            </a:r>
            <a:r>
              <a:rPr lang="en-US" sz="24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agrafelor</a:t>
            </a:r>
            <a:r>
              <a:rPr lang="en-US" sz="24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se introduce in </a:t>
            </a:r>
            <a:r>
              <a:rPr lang="en-US" sz="24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ochiurile</a:t>
            </a:r>
            <a:r>
              <a:rPr lang="en-US" sz="24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acestora</a:t>
            </a:r>
            <a:r>
              <a:rPr lang="en-US" sz="24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un </a:t>
            </a:r>
            <a:r>
              <a:rPr lang="en-US" sz="24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stift</a:t>
            </a:r>
            <a:r>
              <a:rPr lang="en-US" sz="24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obtinandu</a:t>
            </a:r>
            <a:r>
              <a:rPr lang="en-US" sz="24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-se o </a:t>
            </a:r>
            <a:r>
              <a:rPr lang="en-US" sz="24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imbinare</a:t>
            </a:r>
            <a:r>
              <a:rPr lang="en-US" sz="24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elastica</a:t>
            </a:r>
            <a:r>
              <a:rPr lang="en-US" sz="24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2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811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C84FF-C0A8-7F7F-AB49-BC86DE84C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err="1"/>
              <a:t>Verificarea</a:t>
            </a:r>
            <a:r>
              <a:rPr lang="en-US" sz="6600" dirty="0"/>
              <a:t>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24763C-06C1-8CBA-D7AD-D6BDA3DF860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Dupa</a:t>
            </a:r>
            <a:r>
              <a:rPr lang="en-US" sz="28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montarea</a:t>
            </a:r>
            <a:r>
              <a:rPr lang="en-US" sz="28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curelelor</a:t>
            </a:r>
            <a:r>
              <a:rPr lang="en-US" sz="28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se </a:t>
            </a:r>
            <a:r>
              <a:rPr lang="en-US" sz="28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verifica</a:t>
            </a:r>
            <a:r>
              <a:rPr lang="en-US" sz="28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turatia</a:t>
            </a:r>
            <a:r>
              <a:rPr lang="en-US" sz="28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rotii</a:t>
            </a:r>
            <a:r>
              <a:rPr lang="en-US" sz="28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conducatoare</a:t>
            </a:r>
            <a:r>
              <a:rPr lang="en-US" sz="28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cu </a:t>
            </a:r>
            <a:r>
              <a:rPr lang="en-US" sz="28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cea</a:t>
            </a:r>
            <a:r>
              <a:rPr lang="en-US" sz="28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a </a:t>
            </a:r>
            <a:r>
              <a:rPr lang="en-US" sz="28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rotii</a:t>
            </a:r>
            <a:r>
              <a:rPr lang="en-US" sz="28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conduse</a:t>
            </a:r>
            <a:r>
              <a:rPr lang="en-US" sz="28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in </a:t>
            </a:r>
            <a:r>
              <a:rPr lang="en-US" sz="28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plina</a:t>
            </a:r>
            <a:r>
              <a:rPr lang="en-US" sz="28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sarcina</a:t>
            </a:r>
            <a:r>
              <a:rPr lang="en-US" sz="28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2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D57A0E9-06A9-39D8-86A3-AF9966BF12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306" y="701675"/>
            <a:ext cx="3095625" cy="4895850"/>
          </a:xfrm>
        </p:spPr>
      </p:pic>
    </p:spTree>
    <p:extLst>
      <p:ext uri="{BB962C8B-B14F-4D97-AF65-F5344CB8AC3E}">
        <p14:creationId xmlns:p14="http://schemas.microsoft.com/office/powerpoint/2010/main" val="19219124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74E9C1-F0DF-B12B-8381-A40B48D0D6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29"/>
            <a:ext cx="12192000" cy="68437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80F4B0-CEE9-5EF5-1561-BC0F20817C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9600" dirty="0" err="1"/>
              <a:t>Intrebare</a:t>
            </a:r>
            <a:r>
              <a:rPr lang="en-US" sz="9600" dirty="0"/>
              <a:t> secreta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9D5BC5-660C-D3EF-37D9-DD39D08EFD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Care </a:t>
            </a:r>
            <a:r>
              <a:rPr lang="en-US" sz="3600" dirty="0" err="1"/>
              <a:t>este</a:t>
            </a:r>
            <a:r>
              <a:rPr lang="en-US" sz="3600" dirty="0"/>
              <a:t> </a:t>
            </a:r>
            <a:r>
              <a:rPr lang="en-US" sz="3600" dirty="0" err="1"/>
              <a:t>rorul</a:t>
            </a:r>
            <a:r>
              <a:rPr lang="en-US" sz="3600" dirty="0"/>
              <a:t> </a:t>
            </a:r>
            <a:r>
              <a:rPr lang="en-US" sz="3600" dirty="0" err="1"/>
              <a:t>transimisiei</a:t>
            </a:r>
            <a:r>
              <a:rPr lang="en-US" sz="3600" dirty="0"/>
              <a:t> </a:t>
            </a:r>
            <a:r>
              <a:rPr lang="en-US" sz="3600" dirty="0" err="1"/>
              <a:t>prin</a:t>
            </a:r>
            <a:r>
              <a:rPr lang="en-US" sz="3600" dirty="0"/>
              <a:t> </a:t>
            </a:r>
            <a:r>
              <a:rPr lang="en-US" sz="3600" dirty="0" err="1"/>
              <a:t>curele</a:t>
            </a:r>
            <a:r>
              <a:rPr lang="en-US" sz="3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87478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D720A-3442-493D-A46C-6510ECCA7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Materiale</a:t>
            </a:r>
            <a:r>
              <a:rPr lang="en-US" dirty="0"/>
              <a:t> de </a:t>
            </a:r>
            <a:r>
              <a:rPr lang="en-US" dirty="0" err="1"/>
              <a:t>executie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70EB010-0FC4-4A9D-A29B-4BD7BA4335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869" y="1816100"/>
            <a:ext cx="4762500" cy="26670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3A2FA1-E01C-40BD-B207-C52D6E9BF8D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Curelele</a:t>
            </a:r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se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confecționează</a:t>
            </a:r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de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obicei</a:t>
            </a:r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din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piele</a:t>
            </a:r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bumbac</a:t>
            </a:r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cânepa</a:t>
            </a:r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păr</a:t>
            </a:r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de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cămilă</a:t>
            </a:r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cauciuc</a:t>
            </a:r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cu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inserții</a:t>
            </a:r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de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pânza</a:t>
            </a:r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Uneori</a:t>
            </a:r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sunt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folosite</a:t>
            </a:r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curele</a:t>
            </a:r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multiple,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înguste</a:t>
            </a:r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de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formă</a:t>
            </a:r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trapezoidală</a:t>
            </a:r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confecționate</a:t>
            </a:r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din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cauciuc</a:t>
            </a:r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cu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inserții</a:t>
            </a:r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de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pânza</a:t>
            </a:r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așezate</a:t>
            </a:r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pe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roți</a:t>
            </a:r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care au la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periferie</a:t>
            </a:r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caneluri</a:t>
            </a:r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cu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profilul</a:t>
            </a:r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curelei</a:t>
            </a:r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063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BE001-8CBC-42D4-8B35-0055869CB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 err="1">
                <a:solidFill>
                  <a:schemeClr val="tx1"/>
                </a:solidFill>
                <a:effectLst/>
                <a:latin typeface="Goudy Old Style (Headings)"/>
              </a:rPr>
              <a:t>Tipuri</a:t>
            </a:r>
            <a:r>
              <a:rPr lang="en-US" b="1" i="0" dirty="0">
                <a:solidFill>
                  <a:schemeClr val="tx1"/>
                </a:solidFill>
                <a:effectLst/>
                <a:latin typeface="Goudy Old Style (Headings)"/>
              </a:rPr>
              <a:t> </a:t>
            </a:r>
            <a:r>
              <a:rPr lang="en-US" b="1" i="0" dirty="0" err="1">
                <a:solidFill>
                  <a:schemeClr val="tx1"/>
                </a:solidFill>
                <a:effectLst/>
                <a:latin typeface="Goudy Old Style (Headings)"/>
              </a:rPr>
              <a:t>transmisie</a:t>
            </a:r>
            <a:r>
              <a:rPr lang="en-US" b="1" i="0" dirty="0">
                <a:solidFill>
                  <a:schemeClr val="tx1"/>
                </a:solidFill>
                <a:effectLst/>
                <a:latin typeface="Goudy Old Style (Headings)"/>
              </a:rPr>
              <a:t> </a:t>
            </a:r>
            <a:r>
              <a:rPr lang="en-US" b="1" i="0" dirty="0" err="1">
                <a:solidFill>
                  <a:schemeClr val="tx1"/>
                </a:solidFill>
                <a:effectLst/>
                <a:latin typeface="Goudy Old Style (Headings)"/>
              </a:rPr>
              <a:t>curele</a:t>
            </a:r>
            <a:br>
              <a:rPr lang="en-US" b="1" i="0" dirty="0">
                <a:solidFill>
                  <a:schemeClr val="tx1"/>
                </a:solidFill>
                <a:effectLst/>
                <a:latin typeface="Goudy Old Style (Headings)"/>
              </a:rPr>
            </a:br>
            <a:endParaRPr lang="en-US" dirty="0">
              <a:solidFill>
                <a:schemeClr val="tx1"/>
              </a:solidFill>
              <a:latin typeface="Goudy Old Style (Headings)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3BD8CDC-952F-4DDF-B51A-4BD65F0C1F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749" y="609600"/>
            <a:ext cx="6020740" cy="50800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090FD7-38B8-450C-9591-A44B368FAB3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algn="l" fontAlgn="base"/>
            <a:r>
              <a:rPr lang="en-US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Transmisia</a:t>
            </a:r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prin</a:t>
            </a:r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intermediul</a:t>
            </a:r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curelelor</a:t>
            </a:r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poate</a:t>
            </a:r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face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moduri</a:t>
            </a:r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transmisie</a:t>
            </a:r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cu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curele</a:t>
            </a:r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cu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alunecare</a:t>
            </a:r>
            <a:endParaRPr lang="en-US" b="0" i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transmisie</a:t>
            </a:r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cu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curele</a:t>
            </a:r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fara</a:t>
            </a:r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alunecare</a:t>
            </a:r>
            <a:endParaRPr lang="en-US" b="0" i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b="1" i="0" dirty="0" err="1">
                <a:solidFill>
                  <a:srgbClr val="BDC1C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Clasificare</a:t>
            </a:r>
            <a:r>
              <a:rPr lang="en-US" b="1" i="0" dirty="0">
                <a:solidFill>
                  <a:srgbClr val="BDC1C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BDC1C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curele</a:t>
            </a:r>
            <a:r>
              <a:rPr lang="en-US" b="1" i="0" dirty="0">
                <a:solidFill>
                  <a:srgbClr val="BDC1C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b="1" i="0" dirty="0" err="1">
                <a:solidFill>
                  <a:srgbClr val="BDC1C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transmisie</a:t>
            </a:r>
            <a:endParaRPr lang="en-US" b="0" i="0" dirty="0">
              <a:solidFill>
                <a:srgbClr val="BDC1C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i="0" dirty="0" err="1">
                <a:solidFill>
                  <a:srgbClr val="BDC1C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Clasificarea</a:t>
            </a:r>
            <a:r>
              <a:rPr lang="en-US" b="0" i="0" dirty="0">
                <a:solidFill>
                  <a:srgbClr val="BDC1C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b="0" i="0" dirty="0" err="1">
                <a:solidFill>
                  <a:srgbClr val="BDC1C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curelelor</a:t>
            </a:r>
            <a:r>
              <a:rPr lang="en-US" b="0" i="0" dirty="0">
                <a:solidFill>
                  <a:srgbClr val="BDC1C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se face in </a:t>
            </a:r>
            <a:r>
              <a:rPr lang="en-US" b="0" i="0" dirty="0" err="1">
                <a:solidFill>
                  <a:srgbClr val="BDC1C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funcție</a:t>
            </a:r>
            <a:r>
              <a:rPr lang="en-US" b="0" i="0" dirty="0">
                <a:solidFill>
                  <a:srgbClr val="BDC1C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forma </a:t>
            </a:r>
            <a:r>
              <a:rPr lang="en-US" b="0" i="0" dirty="0" err="1">
                <a:solidFill>
                  <a:srgbClr val="BDC1C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secțiunii</a:t>
            </a:r>
            <a:r>
              <a:rPr lang="en-US" b="0" i="0" dirty="0">
                <a:solidFill>
                  <a:srgbClr val="BDC1C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BDC1C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curelei</a:t>
            </a:r>
            <a:r>
              <a:rPr lang="en-US" b="0" i="0" dirty="0">
                <a:solidFill>
                  <a:srgbClr val="BDC1C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 </a:t>
            </a:r>
            <a:r>
              <a:rPr lang="en-US" b="1" i="0" dirty="0" err="1">
                <a:solidFill>
                  <a:srgbClr val="BDC1C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curele</a:t>
            </a:r>
            <a:r>
              <a:rPr lang="en-US" b="0" i="0" dirty="0">
                <a:solidFill>
                  <a:srgbClr val="BDC1C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late. </a:t>
            </a:r>
            <a:r>
              <a:rPr lang="en-US" b="1" i="0" dirty="0" err="1">
                <a:solidFill>
                  <a:srgbClr val="BDC1C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curele</a:t>
            </a:r>
            <a:r>
              <a:rPr lang="en-US" b="0" i="0" dirty="0">
                <a:solidFill>
                  <a:srgbClr val="BDC1C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b="0" i="0" dirty="0" err="1">
                <a:solidFill>
                  <a:srgbClr val="BDC1C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hexagonale</a:t>
            </a:r>
            <a:r>
              <a:rPr lang="en-US" b="0" i="0" dirty="0">
                <a:solidFill>
                  <a:srgbClr val="BDC1C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r>
              <a:rPr lang="en-US" b="1" i="0" dirty="0" err="1">
                <a:solidFill>
                  <a:srgbClr val="BDC1C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curele</a:t>
            </a:r>
            <a:r>
              <a:rPr lang="en-US" b="0" i="0" dirty="0">
                <a:solidFill>
                  <a:srgbClr val="BDC1C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b="0" i="0" dirty="0" err="1">
                <a:solidFill>
                  <a:srgbClr val="BDC1C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dințate</a:t>
            </a:r>
            <a:r>
              <a:rPr lang="en-US" b="0" i="0" dirty="0">
                <a:solidFill>
                  <a:srgbClr val="BDC1C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b="0" i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933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76ECE-1806-4661-8028-947E4F1D6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fontAlgn="base"/>
            <a:r>
              <a:rPr lang="en-US" b="1" i="0" dirty="0" err="1">
                <a:solidFill>
                  <a:schemeClr val="tx1"/>
                </a:solidFill>
                <a:effectLst/>
                <a:latin typeface="Goudy Old Style (Headings)"/>
              </a:rPr>
              <a:t>Avantaje</a:t>
            </a:r>
            <a:r>
              <a:rPr lang="en-US" b="1" i="0" dirty="0">
                <a:solidFill>
                  <a:schemeClr val="tx1"/>
                </a:solidFill>
                <a:effectLst/>
                <a:latin typeface="Goudy Old Style (Headings)"/>
              </a:rPr>
              <a:t> </a:t>
            </a:r>
            <a:r>
              <a:rPr lang="en-US" b="1" i="0" dirty="0" err="1">
                <a:solidFill>
                  <a:schemeClr val="tx1"/>
                </a:solidFill>
                <a:effectLst/>
                <a:latin typeface="Goudy Old Style (Headings)"/>
              </a:rPr>
              <a:t>transmisii</a:t>
            </a:r>
            <a:r>
              <a:rPr lang="en-US" b="1" i="0" dirty="0">
                <a:solidFill>
                  <a:schemeClr val="tx1"/>
                </a:solidFill>
                <a:effectLst/>
                <a:latin typeface="Goudy Old Style (Headings)"/>
              </a:rPr>
              <a:t> </a:t>
            </a:r>
            <a:r>
              <a:rPr lang="en-US" b="1" i="0" dirty="0" err="1">
                <a:solidFill>
                  <a:schemeClr val="tx1"/>
                </a:solidFill>
                <a:effectLst/>
                <a:latin typeface="Goudy Old Style (Headings)"/>
              </a:rPr>
              <a:t>curele</a:t>
            </a:r>
            <a:endParaRPr lang="en-US" b="1" i="0" dirty="0">
              <a:solidFill>
                <a:schemeClr val="tx1"/>
              </a:solidFill>
              <a:effectLst/>
              <a:latin typeface="Goudy Old Style (Headings)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C2A6F84-754B-46E1-9974-5F72C458FE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119" y="1244600"/>
            <a:ext cx="3810000" cy="38100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DDE68E-2CC8-4CC0-A609-792C15F9E6D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pPr algn="l" fontAlgn="base"/>
            <a:r>
              <a:rPr lang="en-US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Transmisia</a:t>
            </a:r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cu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curele</a:t>
            </a:r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prezintă</a:t>
            </a:r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urmatoarele</a:t>
            </a:r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avantaje</a:t>
            </a:r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funcționarea</a:t>
            </a:r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liniștită</a:t>
            </a:r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fără</a:t>
            </a:r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șocuri</a:t>
            </a:r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fără</a:t>
            </a:r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vibrații</a:t>
            </a:r>
            <a:endParaRPr lang="en-US" b="0" i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transmiterea</a:t>
            </a:r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mișcării</a:t>
            </a:r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distanță</a:t>
            </a:r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mare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între</a:t>
            </a:r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axe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transmiterea</a:t>
            </a:r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unei</a:t>
            </a:r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game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largi</a:t>
            </a:r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turații</a:t>
            </a:r>
            <a:endParaRPr lang="en-US" b="0" i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protecția</a:t>
            </a:r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motorului</a:t>
            </a:r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electric la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suprasarcini</a:t>
            </a:r>
            <a:endParaRPr lang="en-US" b="0" i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randamentul</a:t>
            </a:r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transmisiei</a:t>
            </a:r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ridicat</a:t>
            </a:r>
            <a:endParaRPr lang="en-US" b="0" i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686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5AA2B8A-8DCC-9A41-6730-C4E90554B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29"/>
            <a:ext cx="12192000" cy="68437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4C8FFC-733E-DA96-4D09-FFE405908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err="1"/>
              <a:t>Proiect</a:t>
            </a:r>
            <a:r>
              <a:rPr lang="en-US" sz="7200" dirty="0"/>
              <a:t> </a:t>
            </a:r>
            <a:br>
              <a:rPr lang="en-US" sz="7200" dirty="0"/>
            </a:br>
            <a:r>
              <a:rPr lang="en-US" sz="7200" dirty="0" err="1"/>
              <a:t>Transmisii</a:t>
            </a:r>
            <a:r>
              <a:rPr lang="en-US" sz="7200" dirty="0"/>
              <a:t> </a:t>
            </a:r>
            <a:r>
              <a:rPr lang="en-US" sz="7200" dirty="0" err="1"/>
              <a:t>prin</a:t>
            </a:r>
            <a:r>
              <a:rPr lang="en-US" sz="7200" dirty="0"/>
              <a:t> </a:t>
            </a:r>
            <a:r>
              <a:rPr lang="en-US" sz="7200" dirty="0" err="1"/>
              <a:t>curele</a:t>
            </a:r>
            <a:endParaRPr lang="en-US" sz="7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AC888-934A-2B40-5E3C-BE0752A8122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Pantilimon</a:t>
            </a:r>
            <a:r>
              <a:rPr lang="en-US" sz="2800" dirty="0"/>
              <a:t> Nicolas</a:t>
            </a:r>
          </a:p>
        </p:txBody>
      </p:sp>
    </p:spTree>
    <p:extLst>
      <p:ext uri="{BB962C8B-B14F-4D97-AF65-F5344CB8AC3E}">
        <p14:creationId xmlns:p14="http://schemas.microsoft.com/office/powerpoint/2010/main" val="2353519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6ED4A-EFE7-E728-E1AD-BDA4EAB9B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/>
              <a:t>Rolul</a:t>
            </a:r>
            <a:r>
              <a:rPr lang="en-US" sz="4000" dirty="0"/>
              <a:t> </a:t>
            </a:r>
            <a:r>
              <a:rPr lang="en-US" sz="4000" dirty="0" err="1"/>
              <a:t>Transimiei</a:t>
            </a:r>
            <a:r>
              <a:rPr lang="en-US" sz="4000" dirty="0"/>
              <a:t> </a:t>
            </a:r>
            <a:r>
              <a:rPr lang="en-US" sz="4000" dirty="0" err="1"/>
              <a:t>prin</a:t>
            </a:r>
            <a:r>
              <a:rPr lang="en-US" sz="4000" dirty="0"/>
              <a:t> </a:t>
            </a:r>
            <a:r>
              <a:rPr lang="en-US" sz="4000" dirty="0" err="1"/>
              <a:t>curele</a:t>
            </a:r>
            <a:endParaRPr lang="en-US" sz="4000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703B0E1E-4181-87D7-B925-C9CEBD51CB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119" y="609600"/>
            <a:ext cx="5080000" cy="50800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E3C68F-04C1-01D0-D9DF-45225403461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 err="1"/>
              <a:t>Transmisia</a:t>
            </a:r>
            <a:r>
              <a:rPr lang="en-US" sz="2000" dirty="0"/>
              <a:t> </a:t>
            </a:r>
            <a:r>
              <a:rPr lang="en-US" sz="2000" dirty="0" err="1"/>
              <a:t>prin</a:t>
            </a:r>
            <a:r>
              <a:rPr lang="en-US" sz="2000" dirty="0"/>
              <a:t> </a:t>
            </a:r>
            <a:r>
              <a:rPr lang="en-US" sz="2000" dirty="0" err="1"/>
              <a:t>curea</a:t>
            </a:r>
            <a:r>
              <a:rPr lang="en-US" sz="2000" dirty="0"/>
              <a:t>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 err="1"/>
              <a:t>este</a:t>
            </a:r>
            <a:r>
              <a:rPr lang="en-US" sz="2000" dirty="0"/>
              <a:t> </a:t>
            </a:r>
            <a:r>
              <a:rPr lang="en-US" sz="2000" dirty="0" err="1"/>
              <a:t>mecanismul</a:t>
            </a:r>
            <a:r>
              <a:rPr lang="en-US" sz="2000" dirty="0"/>
              <a:t> care are </a:t>
            </a:r>
            <a:r>
              <a:rPr lang="en-US" sz="2000" dirty="0" err="1"/>
              <a:t>rolul</a:t>
            </a:r>
            <a:r>
              <a:rPr lang="en-US" sz="2000" dirty="0"/>
              <a:t> de a </a:t>
            </a:r>
            <a:r>
              <a:rPr lang="en-US" sz="2000" dirty="0" err="1"/>
              <a:t>transmite</a:t>
            </a:r>
            <a:r>
              <a:rPr lang="en-US" sz="2000" dirty="0"/>
              <a:t> </a:t>
            </a:r>
            <a:r>
              <a:rPr lang="en-US" sz="2000" dirty="0" err="1"/>
              <a:t>mișcarea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puterea</a:t>
            </a:r>
            <a:r>
              <a:rPr lang="en-US" sz="2000" dirty="0"/>
              <a:t> </a:t>
            </a:r>
            <a:r>
              <a:rPr lang="en-US" sz="2000" dirty="0" err="1"/>
              <a:t>mecanică</a:t>
            </a:r>
            <a:r>
              <a:rPr lang="en-US" sz="2000" dirty="0"/>
              <a:t> de la un arbore la </a:t>
            </a:r>
            <a:r>
              <a:rPr lang="en-US" sz="2000" dirty="0" err="1"/>
              <a:t>altul</a:t>
            </a:r>
            <a:r>
              <a:rPr lang="en-US" sz="2000" dirty="0"/>
              <a:t>, </a:t>
            </a:r>
            <a:r>
              <a:rPr lang="en-US" sz="2000" dirty="0" err="1"/>
              <a:t>prin</a:t>
            </a:r>
            <a:r>
              <a:rPr lang="en-US" sz="2000" dirty="0"/>
              <a:t> </a:t>
            </a:r>
            <a:r>
              <a:rPr lang="en-US" sz="2000" dirty="0" err="1"/>
              <a:t>intermediul</a:t>
            </a:r>
            <a:r>
              <a:rPr lang="en-US" sz="2000" dirty="0"/>
              <a:t> </a:t>
            </a:r>
            <a:r>
              <a:rPr lang="en-US" sz="2000" dirty="0" err="1"/>
              <a:t>elementului</a:t>
            </a:r>
            <a:r>
              <a:rPr lang="en-US" sz="2000" dirty="0"/>
              <a:t> </a:t>
            </a:r>
            <a:r>
              <a:rPr lang="en-US" sz="2000" dirty="0" err="1"/>
              <a:t>flexibil</a:t>
            </a:r>
            <a:r>
              <a:rPr lang="en-US" sz="2000" dirty="0"/>
              <a:t> </a:t>
            </a:r>
            <a:r>
              <a:rPr lang="en-US" sz="2000" dirty="0" err="1"/>
              <a:t>tensionat</a:t>
            </a:r>
            <a:r>
              <a:rPr lang="en-US" sz="2000" dirty="0"/>
              <a:t> </a:t>
            </a:r>
            <a:r>
              <a:rPr lang="en-US" sz="2000" dirty="0" err="1"/>
              <a:t>numit</a:t>
            </a:r>
            <a:r>
              <a:rPr lang="en-US" sz="2000" dirty="0"/>
              <a:t> </a:t>
            </a:r>
            <a:r>
              <a:rPr lang="en-US" sz="2000" dirty="0" err="1"/>
              <a:t>curea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24967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5426B-4271-EEC9-8482-FAF82E433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err="1"/>
              <a:t>Exemple</a:t>
            </a:r>
            <a:r>
              <a:rPr lang="en-US" sz="4800" dirty="0"/>
              <a:t> de </a:t>
            </a:r>
            <a:r>
              <a:rPr lang="en-US" sz="4800" dirty="0" err="1"/>
              <a:t>Transmisii</a:t>
            </a:r>
            <a:endParaRPr lang="en-US" sz="480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E3198F2-5466-86D3-1CBF-B3726BDDD3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163" y="1609188"/>
            <a:ext cx="6411912" cy="3080824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043685-2418-D6DA-03CF-9A97278CFC4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en-US" dirty="0"/>
              <a:t>• </a:t>
            </a:r>
            <a:r>
              <a:rPr lang="en-US" dirty="0" err="1"/>
              <a:t>Curele</a:t>
            </a:r>
            <a:r>
              <a:rPr lang="en-US" dirty="0"/>
              <a:t> </a:t>
            </a:r>
            <a:r>
              <a:rPr lang="en-US" dirty="0" err="1"/>
              <a:t>trapezoidale</a:t>
            </a:r>
            <a:r>
              <a:rPr lang="en-US" dirty="0"/>
              <a:t> </a:t>
            </a:r>
            <a:r>
              <a:rPr lang="en-US" dirty="0" err="1"/>
              <a:t>clasice</a:t>
            </a:r>
            <a:r>
              <a:rPr lang="en-US" dirty="0"/>
              <a:t> </a:t>
            </a:r>
          </a:p>
          <a:p>
            <a:pPr algn="l"/>
            <a:r>
              <a:rPr lang="en-US" dirty="0"/>
              <a:t>• </a:t>
            </a:r>
            <a:r>
              <a:rPr lang="en-US" dirty="0" err="1"/>
              <a:t>Curele</a:t>
            </a:r>
            <a:r>
              <a:rPr lang="en-US" dirty="0"/>
              <a:t> </a:t>
            </a:r>
            <a:r>
              <a:rPr lang="en-US" dirty="0" err="1"/>
              <a:t>trapezoidale</a:t>
            </a:r>
            <a:r>
              <a:rPr lang="en-US" dirty="0"/>
              <a:t> </a:t>
            </a:r>
            <a:r>
              <a:rPr lang="en-US" dirty="0" err="1"/>
              <a:t>canelate</a:t>
            </a:r>
            <a:r>
              <a:rPr lang="en-US" dirty="0"/>
              <a:t> </a:t>
            </a:r>
          </a:p>
          <a:p>
            <a:pPr algn="l"/>
            <a:r>
              <a:rPr lang="en-US" dirty="0"/>
              <a:t>• </a:t>
            </a:r>
            <a:r>
              <a:rPr lang="en-US" dirty="0" err="1"/>
              <a:t>Curele</a:t>
            </a:r>
            <a:r>
              <a:rPr lang="en-US" dirty="0"/>
              <a:t> </a:t>
            </a:r>
            <a:r>
              <a:rPr lang="en-US" dirty="0" err="1"/>
              <a:t>hexagonale</a:t>
            </a:r>
            <a:r>
              <a:rPr lang="en-US" dirty="0"/>
              <a:t> </a:t>
            </a:r>
          </a:p>
          <a:p>
            <a:pPr algn="l"/>
            <a:r>
              <a:rPr lang="en-US" dirty="0"/>
              <a:t>• </a:t>
            </a:r>
            <a:r>
              <a:rPr lang="en-US" dirty="0" err="1"/>
              <a:t>Curele</a:t>
            </a:r>
            <a:r>
              <a:rPr lang="en-US" dirty="0"/>
              <a:t> multiple </a:t>
            </a:r>
          </a:p>
          <a:p>
            <a:pPr algn="l"/>
            <a:r>
              <a:rPr lang="en-US" dirty="0"/>
              <a:t>• </a:t>
            </a:r>
            <a:r>
              <a:rPr lang="en-US" dirty="0" err="1"/>
              <a:t>Curele</a:t>
            </a:r>
            <a:r>
              <a:rPr lang="en-US" dirty="0"/>
              <a:t> Poli V </a:t>
            </a:r>
          </a:p>
          <a:p>
            <a:pPr algn="l"/>
            <a:r>
              <a:rPr lang="en-US" dirty="0"/>
              <a:t>• </a:t>
            </a:r>
            <a:r>
              <a:rPr lang="en-US" dirty="0" err="1"/>
              <a:t>Curele</a:t>
            </a:r>
            <a:r>
              <a:rPr lang="en-US" dirty="0"/>
              <a:t> late </a:t>
            </a:r>
          </a:p>
          <a:p>
            <a:pPr algn="l"/>
            <a:r>
              <a:rPr lang="en-US" dirty="0"/>
              <a:t>• </a:t>
            </a:r>
            <a:r>
              <a:rPr lang="en-US" dirty="0" err="1"/>
              <a:t>Curele</a:t>
            </a:r>
            <a:r>
              <a:rPr lang="en-US" dirty="0"/>
              <a:t> OE, DK, FK </a:t>
            </a:r>
          </a:p>
          <a:p>
            <a:pPr algn="l"/>
            <a:r>
              <a:rPr lang="en-US" dirty="0"/>
              <a:t>• </a:t>
            </a:r>
            <a:r>
              <a:rPr lang="en-US" dirty="0" err="1"/>
              <a:t>Curele</a:t>
            </a:r>
            <a:r>
              <a:rPr lang="en-US" dirty="0"/>
              <a:t> GOOD YEAR EAGLE</a:t>
            </a:r>
          </a:p>
        </p:txBody>
      </p:sp>
    </p:spTree>
    <p:extLst>
      <p:ext uri="{BB962C8B-B14F-4D97-AF65-F5344CB8AC3E}">
        <p14:creationId xmlns:p14="http://schemas.microsoft.com/office/powerpoint/2010/main" val="1795728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AA35E-52C5-DED0-9051-F198E616D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err="1"/>
              <a:t>Clasificare</a:t>
            </a:r>
            <a:endParaRPr lang="en-US" sz="66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00C6B94-C5AA-03D1-8330-E96FA51EBC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63842" y="609600"/>
            <a:ext cx="3996553" cy="50800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318B1D-00C9-3BCD-F95B-F9476C846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pPr algn="l"/>
            <a:r>
              <a:rPr lang="en-US" dirty="0"/>
              <a:t>• </a:t>
            </a:r>
            <a:r>
              <a:rPr lang="en-US" dirty="0" err="1"/>
              <a:t>Clasificarea</a:t>
            </a:r>
            <a:r>
              <a:rPr lang="en-US" dirty="0"/>
              <a:t> </a:t>
            </a:r>
            <a:r>
              <a:rPr lang="en-US" dirty="0" err="1"/>
              <a:t>transmisiilor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curele</a:t>
            </a:r>
            <a:r>
              <a:rPr lang="en-US" dirty="0"/>
              <a:t> se face </a:t>
            </a:r>
            <a:r>
              <a:rPr lang="en-US" dirty="0" err="1"/>
              <a:t>dupa</a:t>
            </a:r>
            <a:r>
              <a:rPr lang="en-US" dirty="0"/>
              <a:t>: </a:t>
            </a:r>
          </a:p>
          <a:p>
            <a:pPr algn="l"/>
            <a:r>
              <a:rPr lang="en-US" dirty="0"/>
              <a:t>• 1. forma </a:t>
            </a:r>
            <a:r>
              <a:rPr lang="en-US" dirty="0" err="1"/>
              <a:t>sectiunii</a:t>
            </a:r>
            <a:r>
              <a:rPr lang="en-US" dirty="0"/>
              <a:t> </a:t>
            </a:r>
            <a:r>
              <a:rPr lang="en-US" dirty="0" err="1"/>
              <a:t>curelei</a:t>
            </a:r>
            <a:r>
              <a:rPr lang="en-US" dirty="0"/>
              <a:t>: </a:t>
            </a:r>
            <a:r>
              <a:rPr lang="en-US" dirty="0" err="1"/>
              <a:t>curele</a:t>
            </a:r>
            <a:r>
              <a:rPr lang="en-US" dirty="0"/>
              <a:t> late; </a:t>
            </a:r>
            <a:r>
              <a:rPr lang="en-US" dirty="0" err="1"/>
              <a:t>curele</a:t>
            </a:r>
            <a:r>
              <a:rPr lang="en-US" dirty="0"/>
              <a:t> </a:t>
            </a:r>
            <a:r>
              <a:rPr lang="en-US" dirty="0" err="1"/>
              <a:t>trapezoidale</a:t>
            </a:r>
            <a:r>
              <a:rPr lang="en-US" dirty="0"/>
              <a:t>; </a:t>
            </a:r>
            <a:r>
              <a:rPr lang="en-US" dirty="0" err="1"/>
              <a:t>curele</a:t>
            </a:r>
            <a:r>
              <a:rPr lang="en-US" dirty="0"/>
              <a:t> </a:t>
            </a:r>
            <a:r>
              <a:rPr lang="en-US" dirty="0" err="1"/>
              <a:t>rotunde</a:t>
            </a:r>
            <a:r>
              <a:rPr lang="en-US" dirty="0"/>
              <a:t> ; </a:t>
            </a:r>
            <a:r>
              <a:rPr lang="en-US" dirty="0" err="1"/>
              <a:t>curele</a:t>
            </a:r>
            <a:r>
              <a:rPr lang="en-US" dirty="0"/>
              <a:t> </a:t>
            </a:r>
            <a:r>
              <a:rPr lang="en-US" dirty="0" err="1"/>
              <a:t>dintate</a:t>
            </a:r>
            <a:r>
              <a:rPr lang="en-US" dirty="0"/>
              <a:t>.</a:t>
            </a:r>
          </a:p>
          <a:p>
            <a:pPr algn="l"/>
            <a:r>
              <a:rPr lang="en-US" dirty="0"/>
              <a:t> • 2. </a:t>
            </a:r>
            <a:r>
              <a:rPr lang="en-US" dirty="0" err="1"/>
              <a:t>pozitia</a:t>
            </a:r>
            <a:r>
              <a:rPr lang="en-US" dirty="0"/>
              <a:t> </a:t>
            </a:r>
            <a:r>
              <a:rPr lang="en-US" dirty="0" err="1"/>
              <a:t>axelor</a:t>
            </a:r>
            <a:r>
              <a:rPr lang="en-US" dirty="0"/>
              <a:t> in </a:t>
            </a:r>
            <a:r>
              <a:rPr lang="en-US" dirty="0" err="1"/>
              <a:t>spatiu</a:t>
            </a:r>
            <a:r>
              <a:rPr lang="en-US" dirty="0"/>
              <a:t>: </a:t>
            </a:r>
          </a:p>
          <a:p>
            <a:pPr algn="l"/>
            <a:r>
              <a:rPr lang="en-US" dirty="0"/>
              <a:t>• a) axe </a:t>
            </a:r>
            <a:r>
              <a:rPr lang="en-US" dirty="0" err="1"/>
              <a:t>paralele</a:t>
            </a:r>
            <a:r>
              <a:rPr lang="en-US" dirty="0"/>
              <a:t>: cu </a:t>
            </a:r>
            <a:r>
              <a:rPr lang="en-US" dirty="0" err="1"/>
              <a:t>ramuri</a:t>
            </a:r>
            <a:r>
              <a:rPr lang="en-US" dirty="0"/>
              <a:t> </a:t>
            </a:r>
            <a:r>
              <a:rPr lang="en-US" dirty="0" err="1"/>
              <a:t>deschise</a:t>
            </a:r>
            <a:r>
              <a:rPr lang="en-US" dirty="0"/>
              <a:t> ; cu </a:t>
            </a:r>
            <a:r>
              <a:rPr lang="en-US" dirty="0" err="1"/>
              <a:t>ramuri</a:t>
            </a:r>
            <a:r>
              <a:rPr lang="en-US" dirty="0"/>
              <a:t> </a:t>
            </a:r>
            <a:r>
              <a:rPr lang="en-US" dirty="0" err="1"/>
              <a:t>incrucisate</a:t>
            </a:r>
            <a:r>
              <a:rPr lang="en-US" dirty="0"/>
              <a:t> ; cu con </a:t>
            </a:r>
            <a:r>
              <a:rPr lang="en-US" dirty="0" err="1"/>
              <a:t>etajat</a:t>
            </a:r>
            <a:r>
              <a:rPr lang="en-US" dirty="0"/>
              <a:t> ; cu con </a:t>
            </a:r>
            <a:r>
              <a:rPr lang="en-US" dirty="0" err="1"/>
              <a:t>continuu</a:t>
            </a:r>
            <a:r>
              <a:rPr lang="en-US" dirty="0"/>
              <a:t> ; </a:t>
            </a:r>
          </a:p>
          <a:p>
            <a:pPr algn="l"/>
            <a:r>
              <a:rPr lang="en-US" dirty="0"/>
              <a:t>• b) axe </a:t>
            </a:r>
            <a:r>
              <a:rPr lang="en-US" dirty="0" err="1"/>
              <a:t>neparalele</a:t>
            </a:r>
            <a:r>
              <a:rPr lang="en-US" dirty="0"/>
              <a:t>: cu </a:t>
            </a:r>
            <a:r>
              <a:rPr lang="en-US" dirty="0" err="1"/>
              <a:t>ramuri</a:t>
            </a:r>
            <a:r>
              <a:rPr lang="en-US" dirty="0"/>
              <a:t> </a:t>
            </a:r>
            <a:r>
              <a:rPr lang="en-US" dirty="0" err="1"/>
              <a:t>semiincrucisate</a:t>
            </a:r>
            <a:r>
              <a:rPr lang="en-US" dirty="0"/>
              <a:t> </a:t>
            </a:r>
            <a:r>
              <a:rPr lang="en-US" dirty="0" err="1"/>
              <a:t>iunghi</a:t>
            </a:r>
            <a:r>
              <a:rPr lang="en-US" dirty="0"/>
              <a:t>, cu </a:t>
            </a:r>
            <a:r>
              <a:rPr lang="en-US" dirty="0" err="1"/>
              <a:t>rola</a:t>
            </a:r>
            <a:r>
              <a:rPr lang="en-US" dirty="0"/>
              <a:t> de </a:t>
            </a:r>
            <a:r>
              <a:rPr lang="en-US" dirty="0" err="1"/>
              <a:t>ghidare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977575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offee">
      <a:dk1>
        <a:sysClr val="windowText" lastClr="000000"/>
      </a:dk1>
      <a:lt1>
        <a:sysClr val="window" lastClr="FFFFFF"/>
      </a:lt1>
      <a:dk2>
        <a:srgbClr val="4E3B30"/>
      </a:dk2>
      <a:lt2>
        <a:srgbClr val="F4EEDC"/>
      </a:lt2>
      <a:accent1>
        <a:srgbClr val="CC830E"/>
      </a:accent1>
      <a:accent2>
        <a:srgbClr val="B54C2D"/>
      </a:accent2>
      <a:accent3>
        <a:srgbClr val="99570C"/>
      </a:accent3>
      <a:accent4>
        <a:srgbClr val="C17529"/>
      </a:accent4>
      <a:accent5>
        <a:srgbClr val="A19574"/>
      </a:accent5>
      <a:accent6>
        <a:srgbClr val="A49518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REE.pptx" id="{E781C72B-3D65-4B8D-9071-33B66AF0EF30}" vid="{3A5A58F2-9BE1-435C-B12D-88FD9BF701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{9A417050-A53C-4330-8325-262C88F12FEE}tf12214701_win32</Template>
  <TotalTime>73</TotalTime>
  <Words>946</Words>
  <Application>Microsoft Office PowerPoint</Application>
  <PresentationFormat>Ecran lat</PresentationFormat>
  <Paragraphs>81</Paragraphs>
  <Slides>22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7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22</vt:i4>
      </vt:variant>
    </vt:vector>
  </HeadingPairs>
  <TitlesOfParts>
    <vt:vector size="30" baseType="lpstr">
      <vt:lpstr>Arial</vt:lpstr>
      <vt:lpstr>Calibri</vt:lpstr>
      <vt:lpstr>Goudy Old Style</vt:lpstr>
      <vt:lpstr>Goudy Old Style (Headings)</vt:lpstr>
      <vt:lpstr>Times New Roman</vt:lpstr>
      <vt:lpstr>Trebuchet MS</vt:lpstr>
      <vt:lpstr>Wingdings 2</vt:lpstr>
      <vt:lpstr>SlateVTI</vt:lpstr>
      <vt:lpstr>Proiect Transmisii prin curele</vt:lpstr>
      <vt:lpstr>Definitie</vt:lpstr>
      <vt:lpstr>Materiale de executie</vt:lpstr>
      <vt:lpstr>Tipuri transmisie curele </vt:lpstr>
      <vt:lpstr>Avantaje transmisii curele</vt:lpstr>
      <vt:lpstr>Proiect  Transmisii prin curele</vt:lpstr>
      <vt:lpstr>Rolul Transimiei prin curele</vt:lpstr>
      <vt:lpstr>Exemple de Transmisii</vt:lpstr>
      <vt:lpstr>Clasificare</vt:lpstr>
      <vt:lpstr>Domenii de utilizare</vt:lpstr>
      <vt:lpstr>Variator de turatie cu curea</vt:lpstr>
      <vt:lpstr>Asamblarea transmisiilor prin curele</vt:lpstr>
      <vt:lpstr>Corectitudinea montajului influenteaza comportarea, precum si durabilitatea transmisiei prin curele. </vt:lpstr>
      <vt:lpstr>Pentru ca montajul si functionarea sa fie corecte, trebuie sa se tina seama de urmatoarele aspecte:</vt:lpstr>
      <vt:lpstr>Aspecte:</vt:lpstr>
      <vt:lpstr>Aspecte:</vt:lpstr>
      <vt:lpstr>Montarea transmisiilor cu curea se incepe cu montarea rotilor.</vt:lpstr>
      <vt:lpstr>Montarea rotiilor de curea fixe</vt:lpstr>
      <vt:lpstr>Montarea curelelor</vt:lpstr>
      <vt:lpstr>Imbinarea curelelor</vt:lpstr>
      <vt:lpstr>Verificarea </vt:lpstr>
      <vt:lpstr>Intrebare secreta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Proiect Transmisii prin curele</dc:title>
  <dc:creator>Andrei Muraru</dc:creator>
  <cp:lastModifiedBy>HP</cp:lastModifiedBy>
  <cp:revision>6</cp:revision>
  <dcterms:created xsi:type="dcterms:W3CDTF">2023-01-24T20:26:34Z</dcterms:created>
  <dcterms:modified xsi:type="dcterms:W3CDTF">2023-04-20T05:34:45Z</dcterms:modified>
</cp:coreProperties>
</file>